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666" r:id="rId2"/>
    <p:sldId id="665" r:id="rId3"/>
    <p:sldId id="731" r:id="rId4"/>
    <p:sldId id="671" r:id="rId5"/>
    <p:sldId id="709" r:id="rId6"/>
    <p:sldId id="711" r:id="rId7"/>
    <p:sldId id="712" r:id="rId8"/>
    <p:sldId id="713" r:id="rId9"/>
    <p:sldId id="714" r:id="rId10"/>
    <p:sldId id="715" r:id="rId11"/>
    <p:sldId id="716" r:id="rId12"/>
    <p:sldId id="717" r:id="rId13"/>
    <p:sldId id="730" r:id="rId14"/>
    <p:sldId id="718" r:id="rId15"/>
    <p:sldId id="719" r:id="rId16"/>
    <p:sldId id="674" r:id="rId17"/>
    <p:sldId id="723" r:id="rId18"/>
    <p:sldId id="724" r:id="rId19"/>
    <p:sldId id="705" r:id="rId20"/>
    <p:sldId id="721" r:id="rId21"/>
    <p:sldId id="722" r:id="rId22"/>
    <p:sldId id="725" r:id="rId23"/>
    <p:sldId id="726" r:id="rId24"/>
    <p:sldId id="727" r:id="rId25"/>
    <p:sldId id="729" r:id="rId26"/>
    <p:sldId id="728" r:id="rId27"/>
    <p:sldId id="733" r:id="rId28"/>
    <p:sldId id="734" r:id="rId29"/>
    <p:sldId id="735" r:id="rId30"/>
    <p:sldId id="736" r:id="rId31"/>
    <p:sldId id="732" r:id="rId32"/>
    <p:sldId id="737" r:id="rId33"/>
    <p:sldId id="738" r:id="rId34"/>
    <p:sldId id="667" r:id="rId35"/>
  </p:sldIdLst>
  <p:sldSz cx="10693400" cy="7561263"/>
  <p:notesSz cx="6807200" cy="9939338"/>
  <p:defaultTextStyle>
    <a:defPPr>
      <a:defRPr lang="ko-KR"/>
    </a:defPPr>
    <a:lvl1pPr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520700" indent="-63500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1042988" indent="-1285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563688" indent="-192088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2085975" indent="-257175" algn="l" defTabSz="1042988" rtl="0" fontAlgn="base" latinLnBrk="1">
      <a:spcBef>
        <a:spcPct val="0"/>
      </a:spcBef>
      <a:spcAft>
        <a:spcPct val="0"/>
      </a:spcAft>
      <a:defRPr kumimoji="1" sz="21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100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100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100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100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13">
          <p15:clr>
            <a:srgbClr val="A4A3A4"/>
          </p15:clr>
        </p15:guide>
        <p15:guide id="2" orient="horz" pos="2880">
          <p15:clr>
            <a:srgbClr val="A4A3A4"/>
          </p15:clr>
        </p15:guide>
        <p15:guide id="3" orient="horz" pos="2517">
          <p15:clr>
            <a:srgbClr val="A4A3A4"/>
          </p15:clr>
        </p15:guide>
        <p15:guide id="4" orient="horz" pos="3878">
          <p15:clr>
            <a:srgbClr val="A4A3A4"/>
          </p15:clr>
        </p15:guide>
        <p15:guide id="5" orient="horz" pos="1088">
          <p15:clr>
            <a:srgbClr val="A4A3A4"/>
          </p15:clr>
        </p15:guide>
        <p15:guide id="6" orient="horz" pos="1837">
          <p15:clr>
            <a:srgbClr val="A4A3A4"/>
          </p15:clr>
        </p15:guide>
        <p15:guide id="7" orient="horz" pos="4490">
          <p15:clr>
            <a:srgbClr val="A4A3A4"/>
          </p15:clr>
        </p15:guide>
        <p15:guide id="8" pos="6044">
          <p15:clr>
            <a:srgbClr val="A4A3A4"/>
          </p15:clr>
        </p15:guide>
        <p15:guide id="9" pos="646">
          <p15:clr>
            <a:srgbClr val="A4A3A4"/>
          </p15:clr>
        </p15:guide>
        <p15:guide id="10" pos="5545">
          <p15:clr>
            <a:srgbClr val="A4A3A4"/>
          </p15:clr>
        </p15:guide>
        <p15:guide id="11" pos="3368">
          <p15:clr>
            <a:srgbClr val="A4A3A4"/>
          </p15:clr>
        </p15:guide>
        <p15:guide id="12" pos="1327">
          <p15:clr>
            <a:srgbClr val="A4A3A4"/>
          </p15:clr>
        </p15:guide>
        <p15:guide id="13" pos="3549">
          <p15:clr>
            <a:srgbClr val="A4A3A4"/>
          </p15:clr>
        </p15:guide>
        <p15:guide id="14" pos="271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DDD"/>
    <a:srgbClr val="FFCC99"/>
    <a:srgbClr val="FF9966"/>
    <a:srgbClr val="FF9900"/>
    <a:srgbClr val="77933C"/>
    <a:srgbClr val="008000"/>
    <a:srgbClr val="CC3300"/>
    <a:srgbClr val="0099FF"/>
    <a:srgbClr val="B7DEE8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95" autoAdjust="0"/>
    <p:restoredTop sz="93641" autoAdjust="0"/>
  </p:normalViewPr>
  <p:slideViewPr>
    <p:cSldViewPr>
      <p:cViewPr varScale="1">
        <p:scale>
          <a:sx n="105" d="100"/>
          <a:sy n="105" d="100"/>
        </p:scale>
        <p:origin x="1122" y="114"/>
      </p:cViewPr>
      <p:guideLst>
        <p:guide orient="horz" pos="4513"/>
        <p:guide orient="horz" pos="2880"/>
        <p:guide orient="horz" pos="2517"/>
        <p:guide orient="horz" pos="3878"/>
        <p:guide orient="horz" pos="1088"/>
        <p:guide orient="horz" pos="1837"/>
        <p:guide orient="horz" pos="4490"/>
        <p:guide pos="6044"/>
        <p:guide pos="646"/>
        <p:guide pos="5545"/>
        <p:guide pos="3368"/>
        <p:guide pos="1327"/>
        <p:guide pos="3549"/>
        <p:guide pos="271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9786" cy="496966"/>
          </a:xfrm>
          <a:prstGeom prst="rect">
            <a:avLst/>
          </a:prstGeom>
        </p:spPr>
        <p:txBody>
          <a:bodyPr vert="horz" lIns="95687" tIns="47843" rIns="95687" bIns="47843" rtlCol="0"/>
          <a:lstStyle>
            <a:lvl1pPr algn="l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40" y="1"/>
            <a:ext cx="2949786" cy="496966"/>
          </a:xfrm>
          <a:prstGeom prst="rect">
            <a:avLst/>
          </a:prstGeom>
        </p:spPr>
        <p:txBody>
          <a:bodyPr vert="horz" lIns="95687" tIns="47843" rIns="95687" bIns="47843" rtlCol="0"/>
          <a:lstStyle>
            <a:lvl1pPr algn="r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100AA2CC-D0CD-4F91-8E1C-DFECA14BA173}" type="datetimeFigureOut">
              <a:rPr lang="ko-KR" altLang="en-US"/>
              <a:pPr>
                <a:defRPr/>
              </a:pPr>
              <a:t>2022-04-12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69938" y="746125"/>
            <a:ext cx="52673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87" tIns="47843" rIns="95687" bIns="47843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21188"/>
            <a:ext cx="5445760" cy="4472701"/>
          </a:xfrm>
          <a:prstGeom prst="rect">
            <a:avLst/>
          </a:prstGeom>
        </p:spPr>
        <p:txBody>
          <a:bodyPr vert="horz" lIns="95687" tIns="47843" rIns="95687" bIns="47843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440647"/>
            <a:ext cx="2949786" cy="496966"/>
          </a:xfrm>
          <a:prstGeom prst="rect">
            <a:avLst/>
          </a:prstGeom>
        </p:spPr>
        <p:txBody>
          <a:bodyPr vert="horz" lIns="95687" tIns="47843" rIns="95687" bIns="47843" rtlCol="0" anchor="b"/>
          <a:lstStyle>
            <a:lvl1pPr algn="l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40" y="9440647"/>
            <a:ext cx="2949786" cy="496966"/>
          </a:xfrm>
          <a:prstGeom prst="rect">
            <a:avLst/>
          </a:prstGeom>
        </p:spPr>
        <p:txBody>
          <a:bodyPr vert="horz" lIns="95687" tIns="47843" rIns="95687" bIns="47843" rtlCol="0" anchor="b"/>
          <a:lstStyle>
            <a:lvl1pPr algn="r">
              <a:defRPr sz="13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AC648241-E5FA-49ED-B9B8-F1B58BFB950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166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0" y="900113"/>
            <a:ext cx="10693400" cy="6661150"/>
          </a:xfrm>
          <a:prstGeom prst="rect">
            <a:avLst/>
          </a:prstGeom>
          <a:solidFill>
            <a:srgbClr val="DEDED8"/>
          </a:solidFill>
          <a:ln w="9525">
            <a:noFill/>
            <a:miter lim="800000"/>
            <a:headEnd/>
            <a:tailEnd/>
          </a:ln>
        </p:spPr>
        <p:txBody>
          <a:bodyPr wrap="none" lIns="91186" tIns="45590" rIns="91186" bIns="45590" anchor="ctr"/>
          <a:lstStyle/>
          <a:p>
            <a:pPr defTabSz="912813" fontAlgn="auto" latinLnBrk="0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700" kern="0">
              <a:solidFill>
                <a:srgbClr val="000000"/>
              </a:solidFill>
              <a:latin typeface="Arial" panose="020B0604020202020204" pitchFamily="34" charset="0"/>
              <a:ea typeface="-윤고딕340" pitchFamily="18" charset="-127"/>
              <a:cs typeface="Arial" panose="020B0604020202020204" pitchFamily="34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 userDrawn="1"/>
        </p:nvSpPr>
        <p:spPr bwMode="auto">
          <a:xfrm>
            <a:off x="720725" y="0"/>
            <a:ext cx="2159000" cy="107950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  <a:headEnd/>
            <a:tailEnd/>
          </a:ln>
        </p:spPr>
        <p:txBody>
          <a:bodyPr wrap="none" lIns="91186" tIns="45590" rIns="91186" bIns="45590" anchor="ctr"/>
          <a:lstStyle/>
          <a:p>
            <a:pPr defTabSz="912813" fontAlgn="auto" latinLnBrk="0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700" kern="0">
              <a:solidFill>
                <a:srgbClr val="000000"/>
              </a:solidFill>
              <a:latin typeface="Arial" panose="020B0604020202020204" pitchFamily="34" charset="0"/>
              <a:ea typeface="-윤고딕340" pitchFamily="18" charset="-127"/>
              <a:cs typeface="Arial" panose="020B0604020202020204" pitchFamily="34" charset="0"/>
            </a:endParaRPr>
          </a:p>
        </p:txBody>
      </p:sp>
      <p:sp>
        <p:nvSpPr>
          <p:cNvPr id="4" name="Text Box 6"/>
          <p:cNvSpPr txBox="1">
            <a:spLocks noChangeArrowheads="1"/>
          </p:cNvSpPr>
          <p:nvPr userDrawn="1"/>
        </p:nvSpPr>
        <p:spPr bwMode="auto">
          <a:xfrm>
            <a:off x="600010" y="128588"/>
            <a:ext cx="4278638" cy="24622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 defTabSz="995363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srgbClr val="FFFFFF">
                    <a:lumMod val="50000"/>
                  </a:srgbClr>
                </a:solidFill>
                <a:latin typeface="Arial" panose="020B0604020202020204" pitchFamily="34" charset="0"/>
                <a:ea typeface="휴먼엑스포" pitchFamily="18" charset="-127"/>
                <a:cs typeface="Arial" panose="020B0604020202020204" pitchFamily="34" charset="0"/>
              </a:rPr>
              <a:t>Modernization of Uzbekistan Building Code (UBC) System</a:t>
            </a:r>
            <a:endParaRPr kumimoji="0" lang="ko-KR" altLang="en-US" sz="1000" kern="0" dirty="0">
              <a:solidFill>
                <a:srgbClr val="FFFFFF">
                  <a:lumMod val="50000"/>
                </a:srgbClr>
              </a:solidFill>
              <a:latin typeface="Arial" panose="020B0604020202020204" pitchFamily="34" charset="0"/>
              <a:ea typeface="휴먼엑스포" pitchFamily="18" charset="-127"/>
              <a:cs typeface="Arial" panose="020B0604020202020204" pitchFamily="34" charset="0"/>
            </a:endParaRPr>
          </a:p>
        </p:txBody>
      </p:sp>
      <p:sp>
        <p:nvSpPr>
          <p:cNvPr id="5" name="슬라이드 번호 개체 틀 5"/>
          <p:cNvSpPr txBox="1">
            <a:spLocks/>
          </p:cNvSpPr>
          <p:nvPr userDrawn="1"/>
        </p:nvSpPr>
        <p:spPr>
          <a:xfrm>
            <a:off x="10063225" y="493713"/>
            <a:ext cx="630176" cy="403225"/>
          </a:xfrm>
          <a:prstGeom prst="rect">
            <a:avLst/>
          </a:prstGeom>
        </p:spPr>
        <p:txBody>
          <a:bodyPr lIns="104306" tIns="52153" rIns="104306" bIns="52153" anchor="ctr"/>
          <a:lstStyle/>
          <a:p>
            <a:pPr defTabSz="104305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srgbClr val="808080"/>
                </a:solidFill>
                <a:latin typeface="Arial" panose="020B0604020202020204" pitchFamily="34" charset="0"/>
                <a:ea typeface="Arial Unicode MS" pitchFamily="50" charset="-127"/>
                <a:cs typeface="Arial" panose="020B0604020202020204" pitchFamily="34" charset="0"/>
              </a:rPr>
              <a:t>● </a:t>
            </a:r>
            <a:fld id="{F58F95F5-2853-49B8-A0DF-F5D643B5F0F1}" type="slidenum">
              <a:rPr kumimoji="0" lang="ko-KR" altLang="en-US"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defTabSz="1043056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1400" dirty="0">
              <a:solidFill>
                <a:schemeClr val="tx1">
                  <a:tint val="7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136097" y="1078669"/>
            <a:ext cx="10401762" cy="6277905"/>
          </a:xfrm>
        </p:spPr>
        <p:txBody>
          <a:bodyPr/>
          <a:lstStyle>
            <a:lvl1pPr marL="265113" indent="-265113">
              <a:buClrTx/>
              <a:buFont typeface="Wingdings" pitchFamily="2" charset="2"/>
              <a:buChar char="§"/>
              <a:defRPr sz="1800" b="1" baseline="0">
                <a:latin typeface="Arial" pitchFamily="34" charset="0"/>
                <a:ea typeface="맑은 고딕" pitchFamily="50" charset="-127"/>
                <a:cs typeface="Arial" pitchFamily="34" charset="0"/>
              </a:defRPr>
            </a:lvl1pPr>
            <a:lvl2pPr marL="625475" indent="-266700">
              <a:buFont typeface="Arial" pitchFamily="34" charset="0"/>
              <a:buChar char="•"/>
              <a:defRPr sz="1600" b="0">
                <a:latin typeface="Arial" pitchFamily="34" charset="0"/>
                <a:ea typeface="맑은 고딕" pitchFamily="50" charset="-127"/>
                <a:cs typeface="Arial" pitchFamily="34" charset="0"/>
              </a:defRPr>
            </a:lvl2pPr>
            <a:lvl3pPr marL="984250" indent="-265113">
              <a:buFont typeface="Arial" pitchFamily="34" charset="0"/>
              <a:buChar char="-"/>
              <a:defRPr sz="1400" b="0">
                <a:latin typeface="Arial" pitchFamily="34" charset="0"/>
                <a:ea typeface="맑은 고딕" pitchFamily="50" charset="-127"/>
                <a:cs typeface="Arial" pitchFamily="34" charset="0"/>
              </a:defRPr>
            </a:lvl3pPr>
            <a:lvl4pPr marL="1344613" indent="-266700">
              <a:buFont typeface="+mj-lt"/>
              <a:buAutoNum type="arabicParenR"/>
              <a:defRPr sz="1200" b="0">
                <a:latin typeface="Arial" pitchFamily="34" charset="0"/>
                <a:ea typeface="맑은 고딕" pitchFamily="50" charset="-127"/>
                <a:cs typeface="Arial" pitchFamily="34" charset="0"/>
              </a:defRPr>
            </a:lvl4pPr>
            <a:lvl5pPr marL="1703388" indent="-265113">
              <a:buFont typeface="+mj-lt"/>
              <a:buAutoNum type="alphaLcPeriod"/>
              <a:defRPr sz="1100" b="0">
                <a:latin typeface="Arial" pitchFamily="34" charset="0"/>
                <a:ea typeface="맑은 고딕" pitchFamily="50" charset="-127"/>
                <a:cs typeface="Arial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0"/>
          </p:nvPr>
        </p:nvSpPr>
        <p:spPr>
          <a:xfrm>
            <a:off x="526984" y="421435"/>
            <a:ext cx="9529893" cy="365130"/>
          </a:xfrm>
          <a:ln w="50800">
            <a:noFill/>
            <a:prstDash val="sysDot"/>
          </a:ln>
        </p:spPr>
        <p:txBody>
          <a:bodyPr anchor="ctr"/>
          <a:lstStyle>
            <a:lvl1pPr marL="208250" indent="-208250">
              <a:buClrTx/>
              <a:buFontTx/>
              <a:buNone/>
              <a:defRPr sz="2400" b="1" baseline="0">
                <a:solidFill>
                  <a:srgbClr val="C00000"/>
                </a:solidFill>
                <a:latin typeface="Arial" panose="020B0604020202020204" pitchFamily="34" charset="0"/>
                <a:ea typeface="HY견고딕" pitchFamily="18" charset="-127"/>
                <a:cs typeface="Arial" pitchFamily="34" charset="0"/>
              </a:defRPr>
            </a:lvl1pPr>
            <a:lvl2pPr marL="615693" indent="-208250">
              <a:defRPr sz="1800" b="0">
                <a:latin typeface="맑은 고딕" pitchFamily="50" charset="-127"/>
                <a:ea typeface="맑은 고딕" pitchFamily="50" charset="-127"/>
              </a:defRPr>
            </a:lvl2pPr>
            <a:lvl3pPr marL="1024947" indent="-210060">
              <a:defRPr sz="1600" b="0">
                <a:latin typeface="맑은 고딕" pitchFamily="50" charset="-127"/>
                <a:ea typeface="맑은 고딕" pitchFamily="50" charset="-127"/>
              </a:defRPr>
            </a:lvl3pPr>
            <a:lvl4pPr marL="1432392" indent="-210060">
              <a:buFont typeface="Wingdings" pitchFamily="2" charset="2"/>
              <a:buChar char="Ø"/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 marL="1839835" indent="-199195">
              <a:defRPr sz="1400" b="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750BC28-0D7B-4415-88F1-B58E27D6447C}"/>
              </a:ext>
            </a:extLst>
          </p:cNvPr>
          <p:cNvGrpSpPr/>
          <p:nvPr userDrawn="1"/>
        </p:nvGrpSpPr>
        <p:grpSpPr>
          <a:xfrm>
            <a:off x="7902984" y="36215"/>
            <a:ext cx="2379207" cy="418774"/>
            <a:chOff x="131757" y="57524"/>
            <a:chExt cx="2379207" cy="41877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77C7876-0B01-48AB-BF89-89DD03D78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757" y="57524"/>
              <a:ext cx="418774" cy="418774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323599A5-A4BF-45BE-AE74-3FC6D1EF7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516" y="146177"/>
              <a:ext cx="358669" cy="24146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050777A-9BA0-457C-B73E-49052A551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8564" y="115047"/>
              <a:ext cx="358669" cy="303728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CEFDEDD-7980-4E84-9DE4-093EC837B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4608" y="87376"/>
              <a:ext cx="477661" cy="35906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7307A9D-7F17-452B-8380-4EA420FDC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12640" y="85910"/>
              <a:ext cx="798324" cy="36200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0" y="0"/>
            <a:ext cx="10693400" cy="7561263"/>
          </a:xfrm>
          <a:prstGeom prst="rect">
            <a:avLst/>
          </a:prstGeom>
          <a:solidFill>
            <a:srgbClr val="DEDED8"/>
          </a:solidFill>
          <a:ln w="9525">
            <a:noFill/>
            <a:miter lim="800000"/>
            <a:headEnd/>
            <a:tailEnd/>
          </a:ln>
        </p:spPr>
        <p:txBody>
          <a:bodyPr wrap="none" lIns="91186" tIns="45590" rIns="91186" bIns="45590" anchor="ctr"/>
          <a:lstStyle/>
          <a:p>
            <a:pPr defTabSz="912813" fontAlgn="auto" latinLnBrk="0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700" kern="0" dirty="0">
              <a:solidFill>
                <a:srgbClr val="000000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9C9FFBE-69F1-4C15-8163-447E4CABE9F5}"/>
              </a:ext>
            </a:extLst>
          </p:cNvPr>
          <p:cNvGrpSpPr/>
          <p:nvPr userDrawn="1"/>
        </p:nvGrpSpPr>
        <p:grpSpPr>
          <a:xfrm>
            <a:off x="2610396" y="5846633"/>
            <a:ext cx="5916406" cy="894735"/>
            <a:chOff x="1952918" y="5649498"/>
            <a:chExt cx="5916406" cy="89473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2D7A6BB-1873-4A9A-8013-EE534DB52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2918" y="5649498"/>
              <a:ext cx="894735" cy="89473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A7EF00C-E0F9-4915-9276-56B7A1623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2800" y="5838910"/>
              <a:ext cx="766317" cy="51591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6E70EC-C275-4546-9915-0FEE439F4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4928" y="5772399"/>
              <a:ext cx="766316" cy="64893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C0CC4C5-961C-4D90-A3E1-273809F14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6607" y="5713279"/>
              <a:ext cx="1020549" cy="76717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4CC5CBC-7DE3-41D2-8238-60F17EBC8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3660" y="5710146"/>
              <a:ext cx="1705664" cy="77343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BC0D34B-B1E6-41DC-98CD-4F40DF536D2E}"/>
              </a:ext>
            </a:extLst>
          </p:cNvPr>
          <p:cNvSpPr txBox="1"/>
          <p:nvPr userDrawn="1"/>
        </p:nvSpPr>
        <p:spPr>
          <a:xfrm>
            <a:off x="1026220" y="1296355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rgbClr val="838383"/>
                </a:solidFill>
                <a:latin typeface="Arial" panose="020B0604020202020204" pitchFamily="34" charset="0"/>
                <a:ea typeface="KoPubWorld돋움체 Bold" panose="00000800000000000000" pitchFamily="2" charset="-127"/>
                <a:cs typeface="Arial" panose="020B0604020202020204" pitchFamily="34" charset="0"/>
              </a:rPr>
              <a:t>Modernization of Uzbekistan Building Code (UBC) System</a:t>
            </a:r>
            <a:endParaRPr lang="ko-KR" altLang="en-US" sz="2400" b="1" spc="-150" dirty="0">
              <a:solidFill>
                <a:srgbClr val="838383"/>
              </a:solidFill>
              <a:latin typeface="Arial" panose="020B0604020202020204" pitchFamily="34" charset="0"/>
              <a:ea typeface="KoPubWorld돋움체 Bold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0A3C19FD-C6AD-4A52-9E44-CF920FDB535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1026221" y="1908422"/>
            <a:ext cx="8640960" cy="1569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>
            <a:lvl1pPr>
              <a:defRPr kumimoji="1" lang="ko-KR" altLang="en-US" sz="3200" b="1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World돋움체 Bold" panose="00000800000000000000" pitchFamily="2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510A6C93-99CD-478F-AAB6-4EBA46D87762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02656" y="4716735"/>
            <a:ext cx="10079285" cy="461666"/>
          </a:xfrm>
        </p:spPr>
        <p:txBody>
          <a:bodyPr/>
          <a:lstStyle>
            <a:lvl1pPr marL="0" indent="0" algn="ctr">
              <a:buClrTx/>
              <a:buFont typeface="Wingdings" pitchFamily="2" charset="2"/>
              <a:buNone/>
              <a:defRPr kumimoji="1" lang="ko-KR" altLang="en-US" sz="2400" b="1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KoPubWorld돋움체 Medium" panose="00000600000000000000" pitchFamily="2" charset="-127"/>
                <a:cs typeface="Arial" panose="020B0604020202020204" pitchFamily="34" charset="0"/>
              </a:defRPr>
            </a:lvl1pPr>
            <a:lvl2pPr marL="625475" indent="-266700">
              <a:buFont typeface="Arial" pitchFamily="34" charset="0"/>
              <a:buChar char="•"/>
              <a:defRPr sz="1600" b="0">
                <a:latin typeface="Arial" pitchFamily="34" charset="0"/>
                <a:ea typeface="맑은 고딕" pitchFamily="50" charset="-127"/>
                <a:cs typeface="Arial" pitchFamily="34" charset="0"/>
              </a:defRPr>
            </a:lvl2pPr>
            <a:lvl3pPr marL="984250" indent="-265113">
              <a:buFont typeface="Arial" pitchFamily="34" charset="0"/>
              <a:buChar char="-"/>
              <a:defRPr sz="1400" b="0">
                <a:latin typeface="Arial" pitchFamily="34" charset="0"/>
                <a:ea typeface="맑은 고딕" pitchFamily="50" charset="-127"/>
                <a:cs typeface="Arial" pitchFamily="34" charset="0"/>
              </a:defRPr>
            </a:lvl3pPr>
            <a:lvl4pPr marL="1344613" indent="-266700">
              <a:buFont typeface="+mj-lt"/>
              <a:buAutoNum type="arabicParenR"/>
              <a:defRPr sz="1200" b="0">
                <a:latin typeface="Arial" pitchFamily="34" charset="0"/>
                <a:ea typeface="맑은 고딕" pitchFamily="50" charset="-127"/>
                <a:cs typeface="Arial" pitchFamily="34" charset="0"/>
              </a:defRPr>
            </a:lvl4pPr>
            <a:lvl5pPr marL="1703388" indent="-265113">
              <a:buFont typeface="+mj-lt"/>
              <a:buAutoNum type="alphaLcPeriod"/>
              <a:defRPr sz="1100" b="0">
                <a:latin typeface="Arial" pitchFamily="34" charset="0"/>
                <a:ea typeface="맑은 고딕" pitchFamily="50" charset="-127"/>
                <a:cs typeface="Arial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4FBD87FE-8BA8-4A95-8F0D-3B2E78C691C8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02655" y="5220791"/>
            <a:ext cx="10079285" cy="360040"/>
          </a:xfrm>
        </p:spPr>
        <p:txBody>
          <a:bodyPr/>
          <a:lstStyle>
            <a:lvl1pPr marL="0" indent="0" algn="ctr">
              <a:buClrTx/>
              <a:buFont typeface="Wingdings" pitchFamily="2" charset="2"/>
              <a:buNone/>
              <a:defRPr kumimoji="1" lang="ko-KR" alt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KoPubWorld돋움체 Light" panose="00000300000000000000" pitchFamily="2" charset="-127"/>
                <a:cs typeface="Arial" panose="020B0604020202020204" pitchFamily="34" charset="0"/>
              </a:defRPr>
            </a:lvl1pPr>
            <a:lvl2pPr marL="625475" indent="-266700">
              <a:buFont typeface="Arial" pitchFamily="34" charset="0"/>
              <a:buChar char="•"/>
              <a:defRPr sz="1600" b="0">
                <a:latin typeface="Arial" pitchFamily="34" charset="0"/>
                <a:ea typeface="맑은 고딕" pitchFamily="50" charset="-127"/>
                <a:cs typeface="Arial" pitchFamily="34" charset="0"/>
              </a:defRPr>
            </a:lvl2pPr>
            <a:lvl3pPr marL="984250" indent="-265113">
              <a:buFont typeface="Arial" pitchFamily="34" charset="0"/>
              <a:buChar char="-"/>
              <a:defRPr sz="1400" b="0">
                <a:latin typeface="Arial" pitchFamily="34" charset="0"/>
                <a:ea typeface="맑은 고딕" pitchFamily="50" charset="-127"/>
                <a:cs typeface="Arial" pitchFamily="34" charset="0"/>
              </a:defRPr>
            </a:lvl3pPr>
            <a:lvl4pPr marL="1344613" indent="-266700">
              <a:buFont typeface="+mj-lt"/>
              <a:buAutoNum type="arabicParenR"/>
              <a:defRPr sz="1200" b="0">
                <a:latin typeface="Arial" pitchFamily="34" charset="0"/>
                <a:ea typeface="맑은 고딕" pitchFamily="50" charset="-127"/>
                <a:cs typeface="Arial" pitchFamily="34" charset="0"/>
              </a:defRPr>
            </a:lvl4pPr>
            <a:lvl5pPr marL="1703388" indent="-265113">
              <a:buFont typeface="+mj-lt"/>
              <a:buAutoNum type="alphaLcPeriod"/>
              <a:defRPr sz="1100" b="0">
                <a:latin typeface="Arial" pitchFamily="34" charset="0"/>
                <a:ea typeface="맑은 고딕" pitchFamily="50" charset="-127"/>
                <a:cs typeface="Arial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72966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 userDrawn="1"/>
        </p:nvSpPr>
        <p:spPr bwMode="auto">
          <a:xfrm>
            <a:off x="0" y="0"/>
            <a:ext cx="10693400" cy="7561263"/>
          </a:xfrm>
          <a:prstGeom prst="rect">
            <a:avLst/>
          </a:prstGeom>
          <a:solidFill>
            <a:srgbClr val="DEDED8"/>
          </a:solidFill>
          <a:ln w="9525">
            <a:noFill/>
            <a:miter lim="800000"/>
            <a:headEnd/>
            <a:tailEnd/>
          </a:ln>
        </p:spPr>
        <p:txBody>
          <a:bodyPr wrap="none" lIns="91186" tIns="45590" rIns="91186" bIns="45590" anchor="ctr"/>
          <a:lstStyle/>
          <a:p>
            <a:pPr defTabSz="912813" fontAlgn="auto" latinLnBrk="0">
              <a:lnSpc>
                <a:spcPct val="130000"/>
              </a:lnSpc>
              <a:spcBef>
                <a:spcPct val="50000"/>
              </a:spcBef>
              <a:spcAft>
                <a:spcPts val="0"/>
              </a:spcAft>
              <a:defRPr/>
            </a:pPr>
            <a:endParaRPr kumimoji="0" lang="ko-KR" altLang="en-US" sz="1700" kern="0" dirty="0">
              <a:solidFill>
                <a:srgbClr val="000000"/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9C9FFBE-69F1-4C15-8163-447E4CABE9F5}"/>
              </a:ext>
            </a:extLst>
          </p:cNvPr>
          <p:cNvGrpSpPr/>
          <p:nvPr userDrawn="1"/>
        </p:nvGrpSpPr>
        <p:grpSpPr>
          <a:xfrm>
            <a:off x="2610396" y="5846633"/>
            <a:ext cx="5916406" cy="894735"/>
            <a:chOff x="1952918" y="5649498"/>
            <a:chExt cx="5916406" cy="89473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2D7A6BB-1873-4A9A-8013-EE534DB52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52918" y="5649498"/>
              <a:ext cx="894735" cy="89473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A7EF00C-E0F9-4915-9276-56B7A1623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2800" y="5838910"/>
              <a:ext cx="766317" cy="51591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6E70EC-C275-4546-9915-0FEE439F4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4928" y="5772399"/>
              <a:ext cx="766316" cy="64893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C0CC4C5-961C-4D90-A3E1-273809F14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6607" y="5713279"/>
              <a:ext cx="1020549" cy="76717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4CC5CBC-7DE3-41D2-8238-60F17EBC8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3660" y="5710146"/>
              <a:ext cx="1705664" cy="77343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BC0D34B-B1E6-41DC-98CD-4F40DF536D2E}"/>
              </a:ext>
            </a:extLst>
          </p:cNvPr>
          <p:cNvSpPr txBox="1"/>
          <p:nvPr userDrawn="1"/>
        </p:nvSpPr>
        <p:spPr>
          <a:xfrm>
            <a:off x="1026220" y="1296355"/>
            <a:ext cx="864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>
                <a:solidFill>
                  <a:srgbClr val="838383"/>
                </a:solidFill>
                <a:latin typeface="Arial" panose="020B0604020202020204" pitchFamily="34" charset="0"/>
                <a:ea typeface="KoPubWorld돋움체 Bold" panose="00000800000000000000" pitchFamily="2" charset="-127"/>
                <a:cs typeface="Arial" panose="020B0604020202020204" pitchFamily="34" charset="0"/>
              </a:rPr>
              <a:t>Modernization of Uzbekistan Building Code (UBC) System</a:t>
            </a:r>
            <a:endParaRPr lang="ko-KR" altLang="en-US" sz="2400" b="1" spc="-150" dirty="0">
              <a:solidFill>
                <a:srgbClr val="838383"/>
              </a:solidFill>
              <a:latin typeface="Arial" panose="020B0604020202020204" pitchFamily="34" charset="0"/>
              <a:ea typeface="KoPubWorld돋움체 Bold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EAB9C4-A266-43FB-AACD-DA4BC2D0C967}"/>
              </a:ext>
            </a:extLst>
          </p:cNvPr>
          <p:cNvSpPr txBox="1"/>
          <p:nvPr userDrawn="1"/>
        </p:nvSpPr>
        <p:spPr>
          <a:xfrm>
            <a:off x="1026220" y="2772519"/>
            <a:ext cx="8640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KoPubWorld돋움체 Bold" panose="00000800000000000000" pitchFamily="2" charset="-127"/>
                <a:cs typeface="Arial" panose="020B0604020202020204" pitchFamily="34" charset="0"/>
              </a:rPr>
              <a:t>Thank you</a:t>
            </a:r>
            <a:endParaRPr kumimoji="1" lang="ko-KR" altLang="en-US" sz="6000" b="1" kern="12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KoPubWorld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437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534988" y="303213"/>
            <a:ext cx="9623425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534988" y="1763713"/>
            <a:ext cx="9623425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988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872B9CA-AB7C-47D1-8D03-AAD05741BA44}" type="datetimeFigureOut">
              <a:rPr lang="ko-KR" altLang="en-US"/>
              <a:pPr>
                <a:defRPr/>
              </a:pPr>
              <a:t>2022-04-12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2838" y="7008813"/>
            <a:ext cx="3387725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2863" y="7008813"/>
            <a:ext cx="2495550" cy="40163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 defTabSz="1043056" fontAlgn="auto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F6B85A7-04CA-4851-A782-98DA6DDA6A7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2" r:id="rId2"/>
    <p:sldLayoutId id="2147484123" r:id="rId3"/>
  </p:sldLayoutIdLst>
  <p:txStyles>
    <p:titleStyle>
      <a:lvl1pPr algn="ctr" defTabSz="1042988" rtl="0" eaLnBrk="0" fontAlgn="base" latinLnBrk="1" hangingPunct="0">
        <a:spcBef>
          <a:spcPct val="0"/>
        </a:spcBef>
        <a:spcAft>
          <a:spcPct val="0"/>
        </a:spcAft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defTabSz="1042988" rtl="0" eaLnBrk="0" fontAlgn="base" latinLnBrk="1" hangingPunct="0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defTabSz="1042988" rtl="0" fontAlgn="base" latinLnBrk="1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90525" indent="-390525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6138" indent="-325438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3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4038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325" indent="-260350" algn="l" defTabSz="1042988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635479-C163-468C-9B0E-7FABBC017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80" y="1908422"/>
            <a:ext cx="9469051" cy="1569661"/>
          </a:xfrm>
        </p:spPr>
        <p:txBody>
          <a:bodyPr/>
          <a:lstStyle/>
          <a:p>
            <a:r>
              <a:rPr lang="en-US" altLang="ko-KR" dirty="0"/>
              <a:t>Quality Management Regulations and </a:t>
            </a:r>
            <a:br>
              <a:rPr lang="en-US" altLang="ko-KR" dirty="0"/>
            </a:br>
            <a:r>
              <a:rPr lang="en-US" altLang="ko-KR" dirty="0"/>
              <a:t>Quality Management Test for </a:t>
            </a:r>
            <a:br>
              <a:rPr lang="en-US" altLang="ko-KR" dirty="0"/>
            </a:br>
            <a:r>
              <a:rPr lang="en-US" altLang="ko-KR" dirty="0"/>
              <a:t>Construction Work Quality Management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C2D895-F6B7-4A37-931A-9B945E92435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ko-KR" dirty="0"/>
              <a:t>Kim, Ho-</a:t>
            </a:r>
            <a:r>
              <a:rPr lang="en-US" altLang="ko-KR" dirty="0" err="1"/>
              <a:t>jin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C8EE53-ECFB-4FF6-AC63-0AAE914BADF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altLang="ko-KR" dirty="0"/>
              <a:t>KOREA TESTING &amp; RESEARCH INSTITUTE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0833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DFB446-047F-4125-A8BC-A70B2E84E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97" y="1078669"/>
            <a:ext cx="10401762" cy="6554389"/>
          </a:xfrm>
        </p:spPr>
        <p:txBody>
          <a:bodyPr/>
          <a:lstStyle/>
          <a:p>
            <a:r>
              <a:rPr lang="en-US" altLang="ko-KR" dirty="0"/>
              <a:t>Construction Project Management</a:t>
            </a:r>
          </a:p>
          <a:p>
            <a:endParaRPr lang="en-US" altLang="ko-KR" sz="1000" b="1" dirty="0"/>
          </a:p>
          <a:p>
            <a:pPr lvl="1"/>
            <a:r>
              <a:rPr lang="en-US" altLang="ko-KR" b="1" dirty="0"/>
              <a:t>Article 55.</a:t>
            </a:r>
            <a:r>
              <a:rPr lang="ko-KR" altLang="en-US" b="1" dirty="0"/>
              <a:t> </a:t>
            </a:r>
            <a:r>
              <a:rPr lang="en-US" altLang="ko-KR" b="1" dirty="0"/>
              <a:t>Implementation of construction management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 txBox="1">
            <a:spLocks/>
          </p:cNvSpPr>
          <p:nvPr/>
        </p:nvSpPr>
        <p:spPr bwMode="auto">
          <a:xfrm>
            <a:off x="630176" y="432259"/>
            <a:ext cx="9907683" cy="365130"/>
          </a:xfrm>
          <a:prstGeom prst="rect">
            <a:avLst/>
          </a:prstGeom>
          <a:noFill/>
          <a:ln w="50800">
            <a:noFill/>
            <a:prstDash val="sysDot"/>
            <a:miter lim="800000"/>
            <a:headEnd/>
            <a:tailEnd/>
          </a:ln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>
            <a:lvl1pPr marL="208250" indent="-2082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ClrTx/>
              <a:buFontTx/>
              <a:buNone/>
              <a:defRPr sz="2400" b="1" kern="1200" baseline="0">
                <a:solidFill>
                  <a:srgbClr val="C00000"/>
                </a:solidFill>
                <a:latin typeface="Arial" panose="020B0604020202020204" pitchFamily="34" charset="0"/>
                <a:ea typeface="HY견고딕" pitchFamily="18" charset="-127"/>
                <a:cs typeface="Arial" pitchFamily="34" charset="0"/>
              </a:defRPr>
            </a:lvl1pPr>
            <a:lvl2pPr marL="615693" indent="-2082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024947" indent="-21006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432392" indent="-21006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4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39835" indent="-199195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sz="2000" dirty="0"/>
              <a:t>Enforcement Decree of the Construction Technology Promotion Act</a:t>
            </a:r>
            <a:endParaRPr kumimoji="0" lang="ko-KR" altLang="en-US" sz="20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E5BD5B-6F66-403E-B2E0-608BC6A96BCE}"/>
              </a:ext>
            </a:extLst>
          </p:cNvPr>
          <p:cNvSpPr/>
          <p:nvPr/>
        </p:nvSpPr>
        <p:spPr bwMode="auto">
          <a:xfrm>
            <a:off x="823928" y="2016435"/>
            <a:ext cx="9563332" cy="5256584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46EAF2-E311-4E35-A6A7-DD23CA228DCC}"/>
              </a:ext>
            </a:extLst>
          </p:cNvPr>
          <p:cNvSpPr/>
          <p:nvPr/>
        </p:nvSpPr>
        <p:spPr bwMode="auto">
          <a:xfrm>
            <a:off x="837660" y="2117471"/>
            <a:ext cx="9405584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The term “Construction work prescribed by Presidential Decree" means the following construction work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① </a:t>
            </a: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Construction with a total construction cost of more than 20 billion won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② </a:t>
            </a: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Construction work recognized by the ordering office as necessary for the construction of bridges, 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   tunnels, drainage gates, railroads, subways, elevated roads, waste treatment facilities, 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   wastewater treatment facilities, or public sewage treatment facilities</a:t>
            </a: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 </a:t>
            </a:r>
            <a:endParaRPr lang="en-US" altLang="ko-KR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③ </a:t>
            </a: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Other construction works deemed necessary by the ordering office to manage construction projects 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   such as acting supervisory authority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The ordering agency may not apply construction project management, such as acting supervisory authority,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 to the following construction works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① </a:t>
            </a: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Repair, restoration and maintenance of designated cultural properties and 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   temporary designated cultural properties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② </a:t>
            </a: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Construction according to the Rural Development Project, Living Environment Improvement Project, 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   and Agricultural Industrial Complex Development Project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③ </a:t>
            </a: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Construction carried out by local governments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④ </a:t>
            </a: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Construction work with simple and repetitive contents prescribed by 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   Ordinance of the Ministry of Land, Infrastructure and Transport</a:t>
            </a:r>
          </a:p>
          <a:p>
            <a:pPr>
              <a:defRPr/>
            </a:pP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⑤ </a:t>
            </a: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Military Special Works, Correctional Facilities Works and State Confidential Construction Works</a:t>
            </a:r>
          </a:p>
          <a:p>
            <a:pPr>
              <a:defRPr/>
            </a:pP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⑥ </a:t>
            </a: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Broadcasting Facilities Corporation with Specialized Technology</a:t>
            </a:r>
          </a:p>
          <a:p>
            <a:pPr>
              <a:defRPr/>
            </a:pP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⑦ </a:t>
            </a: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Construction of nuclear reactors, radiation generators, related facilities, nuclear fuel cycle facilities, 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   and disposal facilities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grpSp>
        <p:nvGrpSpPr>
          <p:cNvPr id="14" name="그룹 3316">
            <a:extLst>
              <a:ext uri="{FF2B5EF4-FFF2-40B4-BE49-F238E27FC236}">
                <a16:creationId xmlns:a16="http://schemas.microsoft.com/office/drawing/2014/main" id="{50829C90-33EA-462B-88C5-C0216AA6D275}"/>
              </a:ext>
            </a:extLst>
          </p:cNvPr>
          <p:cNvGrpSpPr>
            <a:grpSpLocks/>
          </p:cNvGrpSpPr>
          <p:nvPr/>
        </p:nvGrpSpPr>
        <p:grpSpPr bwMode="auto">
          <a:xfrm>
            <a:off x="9091116" y="1087780"/>
            <a:ext cx="1066800" cy="677863"/>
            <a:chOff x="1876426" y="1343025"/>
            <a:chExt cx="1066800" cy="677863"/>
          </a:xfrm>
        </p:grpSpPr>
        <p:sp>
          <p:nvSpPr>
            <p:cNvPr id="15" name="Freeform 2584">
              <a:extLst>
                <a:ext uri="{FF2B5EF4-FFF2-40B4-BE49-F238E27FC236}">
                  <a16:creationId xmlns:a16="http://schemas.microsoft.com/office/drawing/2014/main" id="{579724D7-2E4E-447D-BFA1-105EEC11A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4951" y="1725613"/>
              <a:ext cx="133350" cy="134938"/>
            </a:xfrm>
            <a:custGeom>
              <a:avLst/>
              <a:gdLst>
                <a:gd name="T0" fmla="*/ 84 w 84"/>
                <a:gd name="T1" fmla="*/ 0 h 85"/>
                <a:gd name="T2" fmla="*/ 0 w 84"/>
                <a:gd name="T3" fmla="*/ 0 h 85"/>
                <a:gd name="T4" fmla="*/ 0 w 84"/>
                <a:gd name="T5" fmla="*/ 85 h 85"/>
                <a:gd name="T6" fmla="*/ 84 w 84"/>
                <a:gd name="T7" fmla="*/ 85 h 85"/>
                <a:gd name="T8" fmla="*/ 84 w 84"/>
                <a:gd name="T9" fmla="*/ 0 h 85"/>
                <a:gd name="T10" fmla="*/ 84 w 84"/>
                <a:gd name="T11" fmla="*/ 0 h 8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4"/>
                <a:gd name="T19" fmla="*/ 0 h 85"/>
                <a:gd name="T20" fmla="*/ 84 w 84"/>
                <a:gd name="T21" fmla="*/ 85 h 8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4" h="85">
                  <a:moveTo>
                    <a:pt x="84" y="0"/>
                  </a:moveTo>
                  <a:lnTo>
                    <a:pt x="0" y="0"/>
                  </a:lnTo>
                  <a:lnTo>
                    <a:pt x="0" y="85"/>
                  </a:lnTo>
                  <a:lnTo>
                    <a:pt x="84" y="8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2585">
              <a:extLst>
                <a:ext uri="{FF2B5EF4-FFF2-40B4-BE49-F238E27FC236}">
                  <a16:creationId xmlns:a16="http://schemas.microsoft.com/office/drawing/2014/main" id="{FD200A5D-91C8-401C-A05E-40AF73BF0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0488" y="1725613"/>
              <a:ext cx="131763" cy="134938"/>
            </a:xfrm>
            <a:custGeom>
              <a:avLst/>
              <a:gdLst>
                <a:gd name="T0" fmla="*/ 83 w 83"/>
                <a:gd name="T1" fmla="*/ 0 h 85"/>
                <a:gd name="T2" fmla="*/ 0 w 83"/>
                <a:gd name="T3" fmla="*/ 0 h 85"/>
                <a:gd name="T4" fmla="*/ 0 w 83"/>
                <a:gd name="T5" fmla="*/ 85 h 85"/>
                <a:gd name="T6" fmla="*/ 83 w 83"/>
                <a:gd name="T7" fmla="*/ 85 h 85"/>
                <a:gd name="T8" fmla="*/ 83 w 83"/>
                <a:gd name="T9" fmla="*/ 0 h 85"/>
                <a:gd name="T10" fmla="*/ 83 w 83"/>
                <a:gd name="T11" fmla="*/ 0 h 8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3"/>
                <a:gd name="T19" fmla="*/ 0 h 85"/>
                <a:gd name="T20" fmla="*/ 83 w 83"/>
                <a:gd name="T21" fmla="*/ 85 h 8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3" h="85">
                  <a:moveTo>
                    <a:pt x="83" y="0"/>
                  </a:moveTo>
                  <a:lnTo>
                    <a:pt x="0" y="0"/>
                  </a:lnTo>
                  <a:lnTo>
                    <a:pt x="0" y="85"/>
                  </a:lnTo>
                  <a:lnTo>
                    <a:pt x="83" y="8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2586">
              <a:extLst>
                <a:ext uri="{FF2B5EF4-FFF2-40B4-BE49-F238E27FC236}">
                  <a16:creationId xmlns:a16="http://schemas.microsoft.com/office/drawing/2014/main" id="{D3DA1B81-19D6-4328-B660-93EC45074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4951" y="1579563"/>
              <a:ext cx="133350" cy="134938"/>
            </a:xfrm>
            <a:custGeom>
              <a:avLst/>
              <a:gdLst>
                <a:gd name="T0" fmla="*/ 84 w 84"/>
                <a:gd name="T1" fmla="*/ 0 h 85"/>
                <a:gd name="T2" fmla="*/ 0 w 84"/>
                <a:gd name="T3" fmla="*/ 0 h 85"/>
                <a:gd name="T4" fmla="*/ 0 w 84"/>
                <a:gd name="T5" fmla="*/ 85 h 85"/>
                <a:gd name="T6" fmla="*/ 84 w 84"/>
                <a:gd name="T7" fmla="*/ 85 h 85"/>
                <a:gd name="T8" fmla="*/ 84 w 84"/>
                <a:gd name="T9" fmla="*/ 0 h 85"/>
                <a:gd name="T10" fmla="*/ 84 w 84"/>
                <a:gd name="T11" fmla="*/ 0 h 8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4"/>
                <a:gd name="T19" fmla="*/ 0 h 85"/>
                <a:gd name="T20" fmla="*/ 84 w 84"/>
                <a:gd name="T21" fmla="*/ 85 h 8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4" h="85">
                  <a:moveTo>
                    <a:pt x="84" y="0"/>
                  </a:moveTo>
                  <a:lnTo>
                    <a:pt x="0" y="0"/>
                  </a:lnTo>
                  <a:lnTo>
                    <a:pt x="0" y="85"/>
                  </a:lnTo>
                  <a:lnTo>
                    <a:pt x="84" y="8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2587">
              <a:extLst>
                <a:ext uri="{FF2B5EF4-FFF2-40B4-BE49-F238E27FC236}">
                  <a16:creationId xmlns:a16="http://schemas.microsoft.com/office/drawing/2014/main" id="{A38FFFDC-47E7-42E9-A060-A14C089EF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0488" y="1579563"/>
              <a:ext cx="131763" cy="134938"/>
            </a:xfrm>
            <a:custGeom>
              <a:avLst/>
              <a:gdLst>
                <a:gd name="T0" fmla="*/ 83 w 83"/>
                <a:gd name="T1" fmla="*/ 0 h 85"/>
                <a:gd name="T2" fmla="*/ 0 w 83"/>
                <a:gd name="T3" fmla="*/ 0 h 85"/>
                <a:gd name="T4" fmla="*/ 0 w 83"/>
                <a:gd name="T5" fmla="*/ 85 h 85"/>
                <a:gd name="T6" fmla="*/ 83 w 83"/>
                <a:gd name="T7" fmla="*/ 85 h 85"/>
                <a:gd name="T8" fmla="*/ 83 w 83"/>
                <a:gd name="T9" fmla="*/ 0 h 85"/>
                <a:gd name="T10" fmla="*/ 83 w 83"/>
                <a:gd name="T11" fmla="*/ 0 h 8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3"/>
                <a:gd name="T19" fmla="*/ 0 h 85"/>
                <a:gd name="T20" fmla="*/ 83 w 83"/>
                <a:gd name="T21" fmla="*/ 85 h 8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3" h="85">
                  <a:moveTo>
                    <a:pt x="83" y="0"/>
                  </a:moveTo>
                  <a:lnTo>
                    <a:pt x="0" y="0"/>
                  </a:lnTo>
                  <a:lnTo>
                    <a:pt x="0" y="85"/>
                  </a:lnTo>
                  <a:lnTo>
                    <a:pt x="83" y="8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2588">
              <a:extLst>
                <a:ext uri="{FF2B5EF4-FFF2-40B4-BE49-F238E27FC236}">
                  <a16:creationId xmlns:a16="http://schemas.microsoft.com/office/drawing/2014/main" id="{F4D26E6A-3FF8-43F7-9EBD-3FA633FB9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8526" y="1343025"/>
              <a:ext cx="65088" cy="139700"/>
            </a:xfrm>
            <a:custGeom>
              <a:avLst/>
              <a:gdLst>
                <a:gd name="T0" fmla="*/ 0 w 41"/>
                <a:gd name="T1" fmla="*/ 15 h 88"/>
                <a:gd name="T2" fmla="*/ 0 w 41"/>
                <a:gd name="T3" fmla="*/ 15 h 88"/>
                <a:gd name="T4" fmla="*/ 0 w 41"/>
                <a:gd name="T5" fmla="*/ 88 h 88"/>
                <a:gd name="T6" fmla="*/ 41 w 41"/>
                <a:gd name="T7" fmla="*/ 88 h 88"/>
                <a:gd name="T8" fmla="*/ 41 w 41"/>
                <a:gd name="T9" fmla="*/ 46 h 88"/>
                <a:gd name="T10" fmla="*/ 39 w 41"/>
                <a:gd name="T11" fmla="*/ 46 h 88"/>
                <a:gd name="T12" fmla="*/ 39 w 41"/>
                <a:gd name="T13" fmla="*/ 46 h 88"/>
                <a:gd name="T14" fmla="*/ 34 w 41"/>
                <a:gd name="T15" fmla="*/ 44 h 88"/>
                <a:gd name="T16" fmla="*/ 28 w 41"/>
                <a:gd name="T17" fmla="*/ 41 h 88"/>
                <a:gd name="T18" fmla="*/ 24 w 41"/>
                <a:gd name="T19" fmla="*/ 37 h 88"/>
                <a:gd name="T20" fmla="*/ 22 w 41"/>
                <a:gd name="T21" fmla="*/ 30 h 88"/>
                <a:gd name="T22" fmla="*/ 22 w 41"/>
                <a:gd name="T23" fmla="*/ 30 h 88"/>
                <a:gd name="T24" fmla="*/ 22 w 41"/>
                <a:gd name="T25" fmla="*/ 30 h 88"/>
                <a:gd name="T26" fmla="*/ 24 w 41"/>
                <a:gd name="T27" fmla="*/ 24 h 88"/>
                <a:gd name="T28" fmla="*/ 28 w 41"/>
                <a:gd name="T29" fmla="*/ 18 h 88"/>
                <a:gd name="T30" fmla="*/ 34 w 41"/>
                <a:gd name="T31" fmla="*/ 15 h 88"/>
                <a:gd name="T32" fmla="*/ 39 w 41"/>
                <a:gd name="T33" fmla="*/ 15 h 88"/>
                <a:gd name="T34" fmla="*/ 41 w 41"/>
                <a:gd name="T35" fmla="*/ 15 h 88"/>
                <a:gd name="T36" fmla="*/ 41 w 41"/>
                <a:gd name="T37" fmla="*/ 15 h 88"/>
                <a:gd name="T38" fmla="*/ 41 w 41"/>
                <a:gd name="T39" fmla="*/ 0 h 88"/>
                <a:gd name="T40" fmla="*/ 0 w 41"/>
                <a:gd name="T41" fmla="*/ 0 h 88"/>
                <a:gd name="T42" fmla="*/ 0 w 41"/>
                <a:gd name="T43" fmla="*/ 15 h 88"/>
                <a:gd name="T44" fmla="*/ 0 w 41"/>
                <a:gd name="T45" fmla="*/ 15 h 8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41"/>
                <a:gd name="T70" fmla="*/ 0 h 88"/>
                <a:gd name="T71" fmla="*/ 41 w 41"/>
                <a:gd name="T72" fmla="*/ 88 h 8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41" h="88">
                  <a:moveTo>
                    <a:pt x="0" y="15"/>
                  </a:moveTo>
                  <a:lnTo>
                    <a:pt x="0" y="15"/>
                  </a:lnTo>
                  <a:lnTo>
                    <a:pt x="0" y="88"/>
                  </a:lnTo>
                  <a:lnTo>
                    <a:pt x="41" y="88"/>
                  </a:lnTo>
                  <a:lnTo>
                    <a:pt x="41" y="46"/>
                  </a:lnTo>
                  <a:lnTo>
                    <a:pt x="39" y="46"/>
                  </a:lnTo>
                  <a:lnTo>
                    <a:pt x="34" y="44"/>
                  </a:lnTo>
                  <a:lnTo>
                    <a:pt x="28" y="41"/>
                  </a:lnTo>
                  <a:lnTo>
                    <a:pt x="24" y="37"/>
                  </a:lnTo>
                  <a:lnTo>
                    <a:pt x="22" y="30"/>
                  </a:lnTo>
                  <a:lnTo>
                    <a:pt x="24" y="24"/>
                  </a:lnTo>
                  <a:lnTo>
                    <a:pt x="28" y="18"/>
                  </a:lnTo>
                  <a:lnTo>
                    <a:pt x="34" y="15"/>
                  </a:lnTo>
                  <a:lnTo>
                    <a:pt x="39" y="15"/>
                  </a:lnTo>
                  <a:lnTo>
                    <a:pt x="41" y="15"/>
                  </a:lnTo>
                  <a:lnTo>
                    <a:pt x="41" y="0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589">
              <a:extLst>
                <a:ext uri="{FF2B5EF4-FFF2-40B4-BE49-F238E27FC236}">
                  <a16:creationId xmlns:a16="http://schemas.microsoft.com/office/drawing/2014/main" id="{17376461-D2CF-484B-A1B7-60FD4D171E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6301" y="1912938"/>
              <a:ext cx="379413" cy="52388"/>
            </a:xfrm>
            <a:custGeom>
              <a:avLst/>
              <a:gdLst>
                <a:gd name="T0" fmla="*/ 88 w 239"/>
                <a:gd name="T1" fmla="*/ 0 h 33"/>
                <a:gd name="T2" fmla="*/ 88 w 239"/>
                <a:gd name="T3" fmla="*/ 0 h 33"/>
                <a:gd name="T4" fmla="*/ 84 w 239"/>
                <a:gd name="T5" fmla="*/ 6 h 33"/>
                <a:gd name="T6" fmla="*/ 81 w 239"/>
                <a:gd name="T7" fmla="*/ 13 h 33"/>
                <a:gd name="T8" fmla="*/ 79 w 239"/>
                <a:gd name="T9" fmla="*/ 22 h 33"/>
                <a:gd name="T10" fmla="*/ 77 w 239"/>
                <a:gd name="T11" fmla="*/ 30 h 33"/>
                <a:gd name="T12" fmla="*/ 77 w 239"/>
                <a:gd name="T13" fmla="*/ 30 h 33"/>
                <a:gd name="T14" fmla="*/ 79 w 239"/>
                <a:gd name="T15" fmla="*/ 33 h 33"/>
                <a:gd name="T16" fmla="*/ 79 w 239"/>
                <a:gd name="T17" fmla="*/ 33 h 33"/>
                <a:gd name="T18" fmla="*/ 0 w 239"/>
                <a:gd name="T19" fmla="*/ 33 h 33"/>
                <a:gd name="T20" fmla="*/ 0 w 239"/>
                <a:gd name="T21" fmla="*/ 0 h 33"/>
                <a:gd name="T22" fmla="*/ 25 w 239"/>
                <a:gd name="T23" fmla="*/ 0 h 33"/>
                <a:gd name="T24" fmla="*/ 25 w 239"/>
                <a:gd name="T25" fmla="*/ 0 h 33"/>
                <a:gd name="T26" fmla="*/ 88 w 239"/>
                <a:gd name="T27" fmla="*/ 0 h 33"/>
                <a:gd name="T28" fmla="*/ 88 w 239"/>
                <a:gd name="T29" fmla="*/ 0 h 33"/>
                <a:gd name="T30" fmla="*/ 164 w 239"/>
                <a:gd name="T31" fmla="*/ 0 h 33"/>
                <a:gd name="T32" fmla="*/ 164 w 239"/>
                <a:gd name="T33" fmla="*/ 0 h 33"/>
                <a:gd name="T34" fmla="*/ 239 w 239"/>
                <a:gd name="T35" fmla="*/ 0 h 33"/>
                <a:gd name="T36" fmla="*/ 239 w 239"/>
                <a:gd name="T37" fmla="*/ 33 h 33"/>
                <a:gd name="T38" fmla="*/ 175 w 239"/>
                <a:gd name="T39" fmla="*/ 33 h 33"/>
                <a:gd name="T40" fmla="*/ 175 w 239"/>
                <a:gd name="T41" fmla="*/ 33 h 33"/>
                <a:gd name="T42" fmla="*/ 175 w 239"/>
                <a:gd name="T43" fmla="*/ 30 h 33"/>
                <a:gd name="T44" fmla="*/ 175 w 239"/>
                <a:gd name="T45" fmla="*/ 30 h 33"/>
                <a:gd name="T46" fmla="*/ 173 w 239"/>
                <a:gd name="T47" fmla="*/ 22 h 33"/>
                <a:gd name="T48" fmla="*/ 171 w 239"/>
                <a:gd name="T49" fmla="*/ 13 h 33"/>
                <a:gd name="T50" fmla="*/ 167 w 239"/>
                <a:gd name="T51" fmla="*/ 6 h 33"/>
                <a:gd name="T52" fmla="*/ 164 w 239"/>
                <a:gd name="T53" fmla="*/ 0 h 33"/>
                <a:gd name="T54" fmla="*/ 164 w 239"/>
                <a:gd name="T55" fmla="*/ 0 h 3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9"/>
                <a:gd name="T85" fmla="*/ 0 h 33"/>
                <a:gd name="T86" fmla="*/ 239 w 239"/>
                <a:gd name="T87" fmla="*/ 33 h 3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9" h="33">
                  <a:moveTo>
                    <a:pt x="88" y="0"/>
                  </a:moveTo>
                  <a:lnTo>
                    <a:pt x="88" y="0"/>
                  </a:lnTo>
                  <a:lnTo>
                    <a:pt x="84" y="6"/>
                  </a:lnTo>
                  <a:lnTo>
                    <a:pt x="81" y="13"/>
                  </a:lnTo>
                  <a:lnTo>
                    <a:pt x="79" y="22"/>
                  </a:lnTo>
                  <a:lnTo>
                    <a:pt x="77" y="30"/>
                  </a:lnTo>
                  <a:lnTo>
                    <a:pt x="79" y="33"/>
                  </a:lnTo>
                  <a:lnTo>
                    <a:pt x="0" y="33"/>
                  </a:lnTo>
                  <a:lnTo>
                    <a:pt x="0" y="0"/>
                  </a:lnTo>
                  <a:lnTo>
                    <a:pt x="25" y="0"/>
                  </a:lnTo>
                  <a:lnTo>
                    <a:pt x="88" y="0"/>
                  </a:lnTo>
                  <a:close/>
                  <a:moveTo>
                    <a:pt x="164" y="0"/>
                  </a:moveTo>
                  <a:lnTo>
                    <a:pt x="164" y="0"/>
                  </a:lnTo>
                  <a:lnTo>
                    <a:pt x="239" y="0"/>
                  </a:lnTo>
                  <a:lnTo>
                    <a:pt x="239" y="33"/>
                  </a:lnTo>
                  <a:lnTo>
                    <a:pt x="175" y="33"/>
                  </a:lnTo>
                  <a:lnTo>
                    <a:pt x="175" y="30"/>
                  </a:lnTo>
                  <a:lnTo>
                    <a:pt x="173" y="22"/>
                  </a:lnTo>
                  <a:lnTo>
                    <a:pt x="171" y="13"/>
                  </a:lnTo>
                  <a:lnTo>
                    <a:pt x="167" y="6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590">
              <a:extLst>
                <a:ext uri="{FF2B5EF4-FFF2-40B4-BE49-F238E27FC236}">
                  <a16:creationId xmlns:a16="http://schemas.microsoft.com/office/drawing/2014/main" id="{83933654-8CEC-44AA-BE5A-B5F01ED65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6151" y="1377950"/>
              <a:ext cx="514350" cy="26988"/>
            </a:xfrm>
            <a:custGeom>
              <a:avLst/>
              <a:gdLst>
                <a:gd name="T0" fmla="*/ 324 w 324"/>
                <a:gd name="T1" fmla="*/ 0 h 17"/>
                <a:gd name="T2" fmla="*/ 9 w 324"/>
                <a:gd name="T3" fmla="*/ 0 h 17"/>
                <a:gd name="T4" fmla="*/ 9 w 324"/>
                <a:gd name="T5" fmla="*/ 0 h 17"/>
                <a:gd name="T6" fmla="*/ 5 w 324"/>
                <a:gd name="T7" fmla="*/ 0 h 17"/>
                <a:gd name="T8" fmla="*/ 4 w 324"/>
                <a:gd name="T9" fmla="*/ 2 h 17"/>
                <a:gd name="T10" fmla="*/ 2 w 324"/>
                <a:gd name="T11" fmla="*/ 6 h 17"/>
                <a:gd name="T12" fmla="*/ 0 w 324"/>
                <a:gd name="T13" fmla="*/ 8 h 17"/>
                <a:gd name="T14" fmla="*/ 0 w 324"/>
                <a:gd name="T15" fmla="*/ 8 h 17"/>
                <a:gd name="T16" fmla="*/ 0 w 324"/>
                <a:gd name="T17" fmla="*/ 8 h 17"/>
                <a:gd name="T18" fmla="*/ 2 w 324"/>
                <a:gd name="T19" fmla="*/ 11 h 17"/>
                <a:gd name="T20" fmla="*/ 4 w 324"/>
                <a:gd name="T21" fmla="*/ 13 h 17"/>
                <a:gd name="T22" fmla="*/ 5 w 324"/>
                <a:gd name="T23" fmla="*/ 15 h 17"/>
                <a:gd name="T24" fmla="*/ 9 w 324"/>
                <a:gd name="T25" fmla="*/ 17 h 17"/>
                <a:gd name="T26" fmla="*/ 324 w 324"/>
                <a:gd name="T27" fmla="*/ 17 h 17"/>
                <a:gd name="T28" fmla="*/ 324 w 324"/>
                <a:gd name="T29" fmla="*/ 0 h 17"/>
                <a:gd name="T30" fmla="*/ 324 w 324"/>
                <a:gd name="T31" fmla="*/ 0 h 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24"/>
                <a:gd name="T49" fmla="*/ 0 h 17"/>
                <a:gd name="T50" fmla="*/ 324 w 324"/>
                <a:gd name="T51" fmla="*/ 17 h 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24" h="17">
                  <a:moveTo>
                    <a:pt x="324" y="0"/>
                  </a:moveTo>
                  <a:lnTo>
                    <a:pt x="9" y="0"/>
                  </a:lnTo>
                  <a:lnTo>
                    <a:pt x="5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1"/>
                  </a:lnTo>
                  <a:lnTo>
                    <a:pt x="4" y="13"/>
                  </a:lnTo>
                  <a:lnTo>
                    <a:pt x="5" y="15"/>
                  </a:lnTo>
                  <a:lnTo>
                    <a:pt x="9" y="17"/>
                  </a:lnTo>
                  <a:lnTo>
                    <a:pt x="324" y="17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591">
              <a:extLst>
                <a:ext uri="{FF2B5EF4-FFF2-40B4-BE49-F238E27FC236}">
                  <a16:creationId xmlns:a16="http://schemas.microsoft.com/office/drawing/2014/main" id="{9ACA4BD1-D713-480E-A408-1C2EDB82B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4088" y="1384300"/>
              <a:ext cx="12700" cy="11113"/>
            </a:xfrm>
            <a:custGeom>
              <a:avLst/>
              <a:gdLst>
                <a:gd name="T0" fmla="*/ 4 w 8"/>
                <a:gd name="T1" fmla="*/ 0 h 7"/>
                <a:gd name="T2" fmla="*/ 4 w 8"/>
                <a:gd name="T3" fmla="*/ 0 h 7"/>
                <a:gd name="T4" fmla="*/ 2 w 8"/>
                <a:gd name="T5" fmla="*/ 2 h 7"/>
                <a:gd name="T6" fmla="*/ 0 w 8"/>
                <a:gd name="T7" fmla="*/ 4 h 7"/>
                <a:gd name="T8" fmla="*/ 0 w 8"/>
                <a:gd name="T9" fmla="*/ 4 h 7"/>
                <a:gd name="T10" fmla="*/ 2 w 8"/>
                <a:gd name="T11" fmla="*/ 7 h 7"/>
                <a:gd name="T12" fmla="*/ 4 w 8"/>
                <a:gd name="T13" fmla="*/ 7 h 7"/>
                <a:gd name="T14" fmla="*/ 4 w 8"/>
                <a:gd name="T15" fmla="*/ 7 h 7"/>
                <a:gd name="T16" fmla="*/ 6 w 8"/>
                <a:gd name="T17" fmla="*/ 7 h 7"/>
                <a:gd name="T18" fmla="*/ 8 w 8"/>
                <a:gd name="T19" fmla="*/ 4 h 7"/>
                <a:gd name="T20" fmla="*/ 8 w 8"/>
                <a:gd name="T21" fmla="*/ 4 h 7"/>
                <a:gd name="T22" fmla="*/ 6 w 8"/>
                <a:gd name="T23" fmla="*/ 2 h 7"/>
                <a:gd name="T24" fmla="*/ 4 w 8"/>
                <a:gd name="T25" fmla="*/ 0 h 7"/>
                <a:gd name="T26" fmla="*/ 4 w 8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8"/>
                <a:gd name="T43" fmla="*/ 0 h 7"/>
                <a:gd name="T44" fmla="*/ 8 w 8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8" h="7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8" y="4"/>
                  </a:lnTo>
                  <a:lnTo>
                    <a:pt x="6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2592">
              <a:extLst>
                <a:ext uri="{FF2B5EF4-FFF2-40B4-BE49-F238E27FC236}">
                  <a16:creationId xmlns:a16="http://schemas.microsoft.com/office/drawing/2014/main" id="{0F3986C2-0507-4FC2-9ACB-6ED7C51D8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1371600"/>
              <a:ext cx="58738" cy="127000"/>
            </a:xfrm>
            <a:custGeom>
              <a:avLst/>
              <a:gdLst>
                <a:gd name="T0" fmla="*/ 37 w 37"/>
                <a:gd name="T1" fmla="*/ 69 h 80"/>
                <a:gd name="T2" fmla="*/ 37 w 37"/>
                <a:gd name="T3" fmla="*/ 69 h 80"/>
                <a:gd name="T4" fmla="*/ 34 w 37"/>
                <a:gd name="T5" fmla="*/ 72 h 80"/>
                <a:gd name="T6" fmla="*/ 30 w 37"/>
                <a:gd name="T7" fmla="*/ 76 h 80"/>
                <a:gd name="T8" fmla="*/ 24 w 37"/>
                <a:gd name="T9" fmla="*/ 78 h 80"/>
                <a:gd name="T10" fmla="*/ 19 w 37"/>
                <a:gd name="T11" fmla="*/ 80 h 80"/>
                <a:gd name="T12" fmla="*/ 19 w 37"/>
                <a:gd name="T13" fmla="*/ 80 h 80"/>
                <a:gd name="T14" fmla="*/ 19 w 37"/>
                <a:gd name="T15" fmla="*/ 80 h 80"/>
                <a:gd name="T16" fmla="*/ 11 w 37"/>
                <a:gd name="T17" fmla="*/ 78 h 80"/>
                <a:gd name="T18" fmla="*/ 6 w 37"/>
                <a:gd name="T19" fmla="*/ 72 h 80"/>
                <a:gd name="T20" fmla="*/ 0 w 37"/>
                <a:gd name="T21" fmla="*/ 67 h 80"/>
                <a:gd name="T22" fmla="*/ 0 w 37"/>
                <a:gd name="T23" fmla="*/ 59 h 80"/>
                <a:gd name="T24" fmla="*/ 0 w 37"/>
                <a:gd name="T25" fmla="*/ 0 h 80"/>
                <a:gd name="T26" fmla="*/ 4 w 37"/>
                <a:gd name="T27" fmla="*/ 0 h 80"/>
                <a:gd name="T28" fmla="*/ 4 w 37"/>
                <a:gd name="T29" fmla="*/ 56 h 80"/>
                <a:gd name="T30" fmla="*/ 4 w 37"/>
                <a:gd name="T31" fmla="*/ 56 h 80"/>
                <a:gd name="T32" fmla="*/ 4 w 37"/>
                <a:gd name="T33" fmla="*/ 63 h 80"/>
                <a:gd name="T34" fmla="*/ 8 w 37"/>
                <a:gd name="T35" fmla="*/ 70 h 80"/>
                <a:gd name="T36" fmla="*/ 13 w 37"/>
                <a:gd name="T37" fmla="*/ 74 h 80"/>
                <a:gd name="T38" fmla="*/ 19 w 37"/>
                <a:gd name="T39" fmla="*/ 76 h 80"/>
                <a:gd name="T40" fmla="*/ 19 w 37"/>
                <a:gd name="T41" fmla="*/ 76 h 80"/>
                <a:gd name="T42" fmla="*/ 19 w 37"/>
                <a:gd name="T43" fmla="*/ 76 h 80"/>
                <a:gd name="T44" fmla="*/ 24 w 37"/>
                <a:gd name="T45" fmla="*/ 74 h 80"/>
                <a:gd name="T46" fmla="*/ 28 w 37"/>
                <a:gd name="T47" fmla="*/ 72 h 80"/>
                <a:gd name="T48" fmla="*/ 34 w 37"/>
                <a:gd name="T49" fmla="*/ 67 h 80"/>
                <a:gd name="T50" fmla="*/ 37 w 37"/>
                <a:gd name="T51" fmla="*/ 69 h 80"/>
                <a:gd name="T52" fmla="*/ 37 w 37"/>
                <a:gd name="T53" fmla="*/ 69 h 8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"/>
                <a:gd name="T82" fmla="*/ 0 h 80"/>
                <a:gd name="T83" fmla="*/ 37 w 37"/>
                <a:gd name="T84" fmla="*/ 80 h 8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" h="80">
                  <a:moveTo>
                    <a:pt x="37" y="69"/>
                  </a:moveTo>
                  <a:lnTo>
                    <a:pt x="37" y="69"/>
                  </a:lnTo>
                  <a:lnTo>
                    <a:pt x="34" y="72"/>
                  </a:lnTo>
                  <a:lnTo>
                    <a:pt x="30" y="76"/>
                  </a:lnTo>
                  <a:lnTo>
                    <a:pt x="24" y="78"/>
                  </a:lnTo>
                  <a:lnTo>
                    <a:pt x="19" y="80"/>
                  </a:lnTo>
                  <a:lnTo>
                    <a:pt x="11" y="78"/>
                  </a:lnTo>
                  <a:lnTo>
                    <a:pt x="6" y="72"/>
                  </a:lnTo>
                  <a:lnTo>
                    <a:pt x="0" y="67"/>
                  </a:lnTo>
                  <a:lnTo>
                    <a:pt x="0" y="59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56"/>
                  </a:lnTo>
                  <a:lnTo>
                    <a:pt x="4" y="63"/>
                  </a:lnTo>
                  <a:lnTo>
                    <a:pt x="8" y="70"/>
                  </a:lnTo>
                  <a:lnTo>
                    <a:pt x="13" y="74"/>
                  </a:lnTo>
                  <a:lnTo>
                    <a:pt x="19" y="76"/>
                  </a:lnTo>
                  <a:lnTo>
                    <a:pt x="24" y="74"/>
                  </a:lnTo>
                  <a:lnTo>
                    <a:pt x="28" y="72"/>
                  </a:lnTo>
                  <a:lnTo>
                    <a:pt x="34" y="67"/>
                  </a:lnTo>
                  <a:lnTo>
                    <a:pt x="37" y="69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Freeform 2593">
              <a:extLst>
                <a:ext uri="{FF2B5EF4-FFF2-40B4-BE49-F238E27FC236}">
                  <a16:creationId xmlns:a16="http://schemas.microsoft.com/office/drawing/2014/main" id="{A251D098-4466-4B33-AB90-F3DCFE3FF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1377950"/>
              <a:ext cx="14288" cy="26988"/>
            </a:xfrm>
            <a:custGeom>
              <a:avLst/>
              <a:gdLst>
                <a:gd name="T0" fmla="*/ 0 w 9"/>
                <a:gd name="T1" fmla="*/ 0 h 17"/>
                <a:gd name="T2" fmla="*/ 0 w 9"/>
                <a:gd name="T3" fmla="*/ 0 h 17"/>
                <a:gd name="T4" fmla="*/ 0 w 9"/>
                <a:gd name="T5" fmla="*/ 0 h 17"/>
                <a:gd name="T6" fmla="*/ 3 w 9"/>
                <a:gd name="T7" fmla="*/ 0 h 17"/>
                <a:gd name="T8" fmla="*/ 5 w 9"/>
                <a:gd name="T9" fmla="*/ 2 h 17"/>
                <a:gd name="T10" fmla="*/ 7 w 9"/>
                <a:gd name="T11" fmla="*/ 6 h 17"/>
                <a:gd name="T12" fmla="*/ 9 w 9"/>
                <a:gd name="T13" fmla="*/ 8 h 17"/>
                <a:gd name="T14" fmla="*/ 9 w 9"/>
                <a:gd name="T15" fmla="*/ 8 h 17"/>
                <a:gd name="T16" fmla="*/ 9 w 9"/>
                <a:gd name="T17" fmla="*/ 8 h 17"/>
                <a:gd name="T18" fmla="*/ 7 w 9"/>
                <a:gd name="T19" fmla="*/ 11 h 17"/>
                <a:gd name="T20" fmla="*/ 5 w 9"/>
                <a:gd name="T21" fmla="*/ 13 h 17"/>
                <a:gd name="T22" fmla="*/ 3 w 9"/>
                <a:gd name="T23" fmla="*/ 15 h 17"/>
                <a:gd name="T24" fmla="*/ 0 w 9"/>
                <a:gd name="T25" fmla="*/ 17 h 17"/>
                <a:gd name="T26" fmla="*/ 0 w 9"/>
                <a:gd name="T27" fmla="*/ 17 h 17"/>
                <a:gd name="T28" fmla="*/ 0 w 9"/>
                <a:gd name="T29" fmla="*/ 0 h 17"/>
                <a:gd name="T30" fmla="*/ 0 w 9"/>
                <a:gd name="T31" fmla="*/ 0 h 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9"/>
                <a:gd name="T49" fmla="*/ 0 h 17"/>
                <a:gd name="T50" fmla="*/ 9 w 9"/>
                <a:gd name="T51" fmla="*/ 17 h 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9" h="17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7" y="6"/>
                  </a:lnTo>
                  <a:lnTo>
                    <a:pt x="9" y="8"/>
                  </a:lnTo>
                  <a:lnTo>
                    <a:pt x="7" y="11"/>
                  </a:lnTo>
                  <a:lnTo>
                    <a:pt x="5" y="13"/>
                  </a:lnTo>
                  <a:lnTo>
                    <a:pt x="3" y="15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Freeform 2594">
              <a:extLst>
                <a:ext uri="{FF2B5EF4-FFF2-40B4-BE49-F238E27FC236}">
                  <a16:creationId xmlns:a16="http://schemas.microsoft.com/office/drawing/2014/main" id="{961DB5A8-7D26-4187-93B2-A0CE83323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388" y="1874838"/>
              <a:ext cx="350838" cy="26988"/>
            </a:xfrm>
            <a:custGeom>
              <a:avLst/>
              <a:gdLst>
                <a:gd name="T0" fmla="*/ 221 w 221"/>
                <a:gd name="T1" fmla="*/ 0 h 17"/>
                <a:gd name="T2" fmla="*/ 0 w 221"/>
                <a:gd name="T3" fmla="*/ 0 h 17"/>
                <a:gd name="T4" fmla="*/ 0 w 221"/>
                <a:gd name="T5" fmla="*/ 17 h 17"/>
                <a:gd name="T6" fmla="*/ 221 w 221"/>
                <a:gd name="T7" fmla="*/ 17 h 17"/>
                <a:gd name="T8" fmla="*/ 221 w 221"/>
                <a:gd name="T9" fmla="*/ 0 h 17"/>
                <a:gd name="T10" fmla="*/ 221 w 221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21"/>
                <a:gd name="T19" fmla="*/ 0 h 17"/>
                <a:gd name="T20" fmla="*/ 221 w 221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21" h="17">
                  <a:moveTo>
                    <a:pt x="221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21" y="17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Freeform 2595">
              <a:extLst>
                <a:ext uri="{FF2B5EF4-FFF2-40B4-BE49-F238E27FC236}">
                  <a16:creationId xmlns:a16="http://schemas.microsoft.com/office/drawing/2014/main" id="{350938C9-A99B-4FE2-9D8A-9F859E685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0013" y="1477963"/>
              <a:ext cx="128588" cy="96838"/>
            </a:xfrm>
            <a:custGeom>
              <a:avLst/>
              <a:gdLst>
                <a:gd name="T0" fmla="*/ 0 w 81"/>
                <a:gd name="T1" fmla="*/ 55 h 61"/>
                <a:gd name="T2" fmla="*/ 0 w 81"/>
                <a:gd name="T3" fmla="*/ 61 h 61"/>
                <a:gd name="T4" fmla="*/ 81 w 81"/>
                <a:gd name="T5" fmla="*/ 3 h 61"/>
                <a:gd name="T6" fmla="*/ 77 w 81"/>
                <a:gd name="T7" fmla="*/ 0 h 61"/>
                <a:gd name="T8" fmla="*/ 77 w 81"/>
                <a:gd name="T9" fmla="*/ 0 h 61"/>
                <a:gd name="T10" fmla="*/ 0 w 81"/>
                <a:gd name="T11" fmla="*/ 55 h 61"/>
                <a:gd name="T12" fmla="*/ 0 w 81"/>
                <a:gd name="T13" fmla="*/ 55 h 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1"/>
                <a:gd name="T22" fmla="*/ 0 h 61"/>
                <a:gd name="T23" fmla="*/ 81 w 81"/>
                <a:gd name="T24" fmla="*/ 61 h 6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1" h="61">
                  <a:moveTo>
                    <a:pt x="0" y="55"/>
                  </a:moveTo>
                  <a:lnTo>
                    <a:pt x="0" y="61"/>
                  </a:lnTo>
                  <a:lnTo>
                    <a:pt x="81" y="3"/>
                  </a:lnTo>
                  <a:lnTo>
                    <a:pt x="77" y="0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Freeform 2596">
              <a:extLst>
                <a:ext uri="{FF2B5EF4-FFF2-40B4-BE49-F238E27FC236}">
                  <a16:creationId xmlns:a16="http://schemas.microsoft.com/office/drawing/2014/main" id="{79C22841-A723-4CCE-92D7-FEE6973A9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076" y="1471613"/>
              <a:ext cx="141288" cy="104775"/>
            </a:xfrm>
            <a:custGeom>
              <a:avLst/>
              <a:gdLst>
                <a:gd name="T0" fmla="*/ 89 w 89"/>
                <a:gd name="T1" fmla="*/ 61 h 66"/>
                <a:gd name="T2" fmla="*/ 87 w 89"/>
                <a:gd name="T3" fmla="*/ 66 h 66"/>
                <a:gd name="T4" fmla="*/ 0 w 89"/>
                <a:gd name="T5" fmla="*/ 4 h 66"/>
                <a:gd name="T6" fmla="*/ 6 w 89"/>
                <a:gd name="T7" fmla="*/ 0 h 66"/>
                <a:gd name="T8" fmla="*/ 89 w 89"/>
                <a:gd name="T9" fmla="*/ 61 h 66"/>
                <a:gd name="T10" fmla="*/ 89 w 89"/>
                <a:gd name="T11" fmla="*/ 61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9"/>
                <a:gd name="T19" fmla="*/ 0 h 66"/>
                <a:gd name="T20" fmla="*/ 89 w 89"/>
                <a:gd name="T21" fmla="*/ 66 h 6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9" h="66">
                  <a:moveTo>
                    <a:pt x="89" y="61"/>
                  </a:moveTo>
                  <a:lnTo>
                    <a:pt x="87" y="66"/>
                  </a:lnTo>
                  <a:lnTo>
                    <a:pt x="0" y="4"/>
                  </a:lnTo>
                  <a:lnTo>
                    <a:pt x="6" y="0"/>
                  </a:lnTo>
                  <a:lnTo>
                    <a:pt x="89" y="61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Freeform 2597">
              <a:extLst>
                <a:ext uri="{FF2B5EF4-FFF2-40B4-BE49-F238E27FC236}">
                  <a16:creationId xmlns:a16="http://schemas.microsoft.com/office/drawing/2014/main" id="{9BBEC9D2-B07F-4C4D-BCF8-247F5D6FA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8526" y="1460500"/>
              <a:ext cx="65088" cy="431800"/>
            </a:xfrm>
            <a:custGeom>
              <a:avLst/>
              <a:gdLst>
                <a:gd name="T0" fmla="*/ 0 w 41"/>
                <a:gd name="T1" fmla="*/ 0 h 272"/>
                <a:gd name="T2" fmla="*/ 41 w 41"/>
                <a:gd name="T3" fmla="*/ 0 h 272"/>
                <a:gd name="T4" fmla="*/ 41 w 41"/>
                <a:gd name="T5" fmla="*/ 272 h 272"/>
                <a:gd name="T6" fmla="*/ 0 w 41"/>
                <a:gd name="T7" fmla="*/ 272 h 272"/>
                <a:gd name="T8" fmla="*/ 0 w 41"/>
                <a:gd name="T9" fmla="*/ 0 h 272"/>
                <a:gd name="T10" fmla="*/ 0 w 41"/>
                <a:gd name="T11" fmla="*/ 0 h 2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"/>
                <a:gd name="T19" fmla="*/ 0 h 272"/>
                <a:gd name="T20" fmla="*/ 41 w 41"/>
                <a:gd name="T21" fmla="*/ 272 h 2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" h="272">
                  <a:moveTo>
                    <a:pt x="0" y="0"/>
                  </a:moveTo>
                  <a:lnTo>
                    <a:pt x="41" y="0"/>
                  </a:lnTo>
                  <a:lnTo>
                    <a:pt x="41" y="272"/>
                  </a:lnTo>
                  <a:lnTo>
                    <a:pt x="0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Freeform 2598">
              <a:extLst>
                <a:ext uri="{FF2B5EF4-FFF2-40B4-BE49-F238E27FC236}">
                  <a16:creationId xmlns:a16="http://schemas.microsoft.com/office/drawing/2014/main" id="{B7CFA6C4-058E-4918-9EEE-C97F605D00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4726" y="1600200"/>
              <a:ext cx="141288" cy="295275"/>
            </a:xfrm>
            <a:custGeom>
              <a:avLst/>
              <a:gdLst>
                <a:gd name="T0" fmla="*/ 0 w 89"/>
                <a:gd name="T1" fmla="*/ 0 h 186"/>
                <a:gd name="T2" fmla="*/ 89 w 89"/>
                <a:gd name="T3" fmla="*/ 0 h 186"/>
                <a:gd name="T4" fmla="*/ 89 w 89"/>
                <a:gd name="T5" fmla="*/ 184 h 186"/>
                <a:gd name="T6" fmla="*/ 89 w 89"/>
                <a:gd name="T7" fmla="*/ 184 h 186"/>
                <a:gd name="T8" fmla="*/ 76 w 89"/>
                <a:gd name="T9" fmla="*/ 181 h 186"/>
                <a:gd name="T10" fmla="*/ 63 w 89"/>
                <a:gd name="T11" fmla="*/ 179 h 186"/>
                <a:gd name="T12" fmla="*/ 63 w 89"/>
                <a:gd name="T13" fmla="*/ 179 h 186"/>
                <a:gd name="T14" fmla="*/ 55 w 89"/>
                <a:gd name="T15" fmla="*/ 179 h 186"/>
                <a:gd name="T16" fmla="*/ 50 w 89"/>
                <a:gd name="T17" fmla="*/ 181 h 186"/>
                <a:gd name="T18" fmla="*/ 37 w 89"/>
                <a:gd name="T19" fmla="*/ 186 h 186"/>
                <a:gd name="T20" fmla="*/ 0 w 89"/>
                <a:gd name="T21" fmla="*/ 186 h 186"/>
                <a:gd name="T22" fmla="*/ 0 w 89"/>
                <a:gd name="T23" fmla="*/ 0 h 186"/>
                <a:gd name="T24" fmla="*/ 0 w 89"/>
                <a:gd name="T25" fmla="*/ 0 h 186"/>
                <a:gd name="T26" fmla="*/ 19 w 89"/>
                <a:gd name="T27" fmla="*/ 11 h 186"/>
                <a:gd name="T28" fmla="*/ 68 w 89"/>
                <a:gd name="T29" fmla="*/ 11 h 186"/>
                <a:gd name="T30" fmla="*/ 68 w 89"/>
                <a:gd name="T31" fmla="*/ 11 h 186"/>
                <a:gd name="T32" fmla="*/ 72 w 89"/>
                <a:gd name="T33" fmla="*/ 13 h 186"/>
                <a:gd name="T34" fmla="*/ 76 w 89"/>
                <a:gd name="T35" fmla="*/ 15 h 186"/>
                <a:gd name="T36" fmla="*/ 78 w 89"/>
                <a:gd name="T37" fmla="*/ 17 h 186"/>
                <a:gd name="T38" fmla="*/ 79 w 89"/>
                <a:gd name="T39" fmla="*/ 20 h 186"/>
                <a:gd name="T40" fmla="*/ 79 w 89"/>
                <a:gd name="T41" fmla="*/ 105 h 186"/>
                <a:gd name="T42" fmla="*/ 79 w 89"/>
                <a:gd name="T43" fmla="*/ 105 h 186"/>
                <a:gd name="T44" fmla="*/ 78 w 89"/>
                <a:gd name="T45" fmla="*/ 109 h 186"/>
                <a:gd name="T46" fmla="*/ 76 w 89"/>
                <a:gd name="T47" fmla="*/ 112 h 186"/>
                <a:gd name="T48" fmla="*/ 72 w 89"/>
                <a:gd name="T49" fmla="*/ 114 h 186"/>
                <a:gd name="T50" fmla="*/ 68 w 89"/>
                <a:gd name="T51" fmla="*/ 116 h 186"/>
                <a:gd name="T52" fmla="*/ 19 w 89"/>
                <a:gd name="T53" fmla="*/ 116 h 186"/>
                <a:gd name="T54" fmla="*/ 19 w 89"/>
                <a:gd name="T55" fmla="*/ 116 h 186"/>
                <a:gd name="T56" fmla="*/ 15 w 89"/>
                <a:gd name="T57" fmla="*/ 114 h 186"/>
                <a:gd name="T58" fmla="*/ 11 w 89"/>
                <a:gd name="T59" fmla="*/ 112 h 186"/>
                <a:gd name="T60" fmla="*/ 9 w 89"/>
                <a:gd name="T61" fmla="*/ 109 h 186"/>
                <a:gd name="T62" fmla="*/ 9 w 89"/>
                <a:gd name="T63" fmla="*/ 105 h 186"/>
                <a:gd name="T64" fmla="*/ 9 w 89"/>
                <a:gd name="T65" fmla="*/ 20 h 186"/>
                <a:gd name="T66" fmla="*/ 9 w 89"/>
                <a:gd name="T67" fmla="*/ 20 h 186"/>
                <a:gd name="T68" fmla="*/ 9 w 89"/>
                <a:gd name="T69" fmla="*/ 17 h 186"/>
                <a:gd name="T70" fmla="*/ 11 w 89"/>
                <a:gd name="T71" fmla="*/ 15 h 186"/>
                <a:gd name="T72" fmla="*/ 15 w 89"/>
                <a:gd name="T73" fmla="*/ 13 h 186"/>
                <a:gd name="T74" fmla="*/ 19 w 89"/>
                <a:gd name="T75" fmla="*/ 11 h 186"/>
                <a:gd name="T76" fmla="*/ 19 w 89"/>
                <a:gd name="T77" fmla="*/ 11 h 18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89"/>
                <a:gd name="T118" fmla="*/ 0 h 186"/>
                <a:gd name="T119" fmla="*/ 89 w 89"/>
                <a:gd name="T120" fmla="*/ 186 h 18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89" h="186">
                  <a:moveTo>
                    <a:pt x="0" y="0"/>
                  </a:moveTo>
                  <a:lnTo>
                    <a:pt x="89" y="0"/>
                  </a:lnTo>
                  <a:lnTo>
                    <a:pt x="89" y="184"/>
                  </a:lnTo>
                  <a:lnTo>
                    <a:pt x="76" y="181"/>
                  </a:lnTo>
                  <a:lnTo>
                    <a:pt x="63" y="179"/>
                  </a:lnTo>
                  <a:lnTo>
                    <a:pt x="55" y="179"/>
                  </a:lnTo>
                  <a:lnTo>
                    <a:pt x="50" y="181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19" y="11"/>
                  </a:moveTo>
                  <a:lnTo>
                    <a:pt x="68" y="11"/>
                  </a:lnTo>
                  <a:lnTo>
                    <a:pt x="72" y="13"/>
                  </a:lnTo>
                  <a:lnTo>
                    <a:pt x="76" y="15"/>
                  </a:lnTo>
                  <a:lnTo>
                    <a:pt x="78" y="17"/>
                  </a:lnTo>
                  <a:lnTo>
                    <a:pt x="79" y="20"/>
                  </a:lnTo>
                  <a:lnTo>
                    <a:pt x="79" y="105"/>
                  </a:lnTo>
                  <a:lnTo>
                    <a:pt x="78" y="109"/>
                  </a:lnTo>
                  <a:lnTo>
                    <a:pt x="76" y="112"/>
                  </a:lnTo>
                  <a:lnTo>
                    <a:pt x="72" y="114"/>
                  </a:lnTo>
                  <a:lnTo>
                    <a:pt x="68" y="116"/>
                  </a:lnTo>
                  <a:lnTo>
                    <a:pt x="19" y="116"/>
                  </a:lnTo>
                  <a:lnTo>
                    <a:pt x="15" y="114"/>
                  </a:lnTo>
                  <a:lnTo>
                    <a:pt x="11" y="112"/>
                  </a:lnTo>
                  <a:lnTo>
                    <a:pt x="9" y="109"/>
                  </a:lnTo>
                  <a:lnTo>
                    <a:pt x="9" y="105"/>
                  </a:lnTo>
                  <a:lnTo>
                    <a:pt x="9" y="20"/>
                  </a:lnTo>
                  <a:lnTo>
                    <a:pt x="9" y="17"/>
                  </a:lnTo>
                  <a:lnTo>
                    <a:pt x="11" y="15"/>
                  </a:lnTo>
                  <a:lnTo>
                    <a:pt x="15" y="13"/>
                  </a:lnTo>
                  <a:lnTo>
                    <a:pt x="19" y="11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Freeform 2599">
              <a:extLst>
                <a:ext uri="{FF2B5EF4-FFF2-40B4-BE49-F238E27FC236}">
                  <a16:creationId xmlns:a16="http://schemas.microsoft.com/office/drawing/2014/main" id="{8CEC50D4-AD1A-4F7A-B9B2-26F6CFCB5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426" y="1822450"/>
              <a:ext cx="257175" cy="142875"/>
            </a:xfrm>
            <a:custGeom>
              <a:avLst/>
              <a:gdLst>
                <a:gd name="T0" fmla="*/ 162 w 162"/>
                <a:gd name="T1" fmla="*/ 90 h 90"/>
                <a:gd name="T2" fmla="*/ 162 w 162"/>
                <a:gd name="T3" fmla="*/ 90 h 90"/>
                <a:gd name="T4" fmla="*/ 151 w 162"/>
                <a:gd name="T5" fmla="*/ 90 h 90"/>
                <a:gd name="T6" fmla="*/ 151 w 162"/>
                <a:gd name="T7" fmla="*/ 90 h 90"/>
                <a:gd name="T8" fmla="*/ 151 w 162"/>
                <a:gd name="T9" fmla="*/ 85 h 90"/>
                <a:gd name="T10" fmla="*/ 151 w 162"/>
                <a:gd name="T11" fmla="*/ 85 h 90"/>
                <a:gd name="T12" fmla="*/ 151 w 162"/>
                <a:gd name="T13" fmla="*/ 76 h 90"/>
                <a:gd name="T14" fmla="*/ 148 w 162"/>
                <a:gd name="T15" fmla="*/ 66 h 90"/>
                <a:gd name="T16" fmla="*/ 144 w 162"/>
                <a:gd name="T17" fmla="*/ 57 h 90"/>
                <a:gd name="T18" fmla="*/ 136 w 162"/>
                <a:gd name="T19" fmla="*/ 50 h 90"/>
                <a:gd name="T20" fmla="*/ 131 w 162"/>
                <a:gd name="T21" fmla="*/ 44 h 90"/>
                <a:gd name="T22" fmla="*/ 122 w 162"/>
                <a:gd name="T23" fmla="*/ 39 h 90"/>
                <a:gd name="T24" fmla="*/ 113 w 162"/>
                <a:gd name="T25" fmla="*/ 37 h 90"/>
                <a:gd name="T26" fmla="*/ 103 w 162"/>
                <a:gd name="T27" fmla="*/ 35 h 90"/>
                <a:gd name="T28" fmla="*/ 103 w 162"/>
                <a:gd name="T29" fmla="*/ 35 h 90"/>
                <a:gd name="T30" fmla="*/ 92 w 162"/>
                <a:gd name="T31" fmla="*/ 37 h 90"/>
                <a:gd name="T32" fmla="*/ 83 w 162"/>
                <a:gd name="T33" fmla="*/ 39 h 90"/>
                <a:gd name="T34" fmla="*/ 76 w 162"/>
                <a:gd name="T35" fmla="*/ 44 h 90"/>
                <a:gd name="T36" fmla="*/ 68 w 162"/>
                <a:gd name="T37" fmla="*/ 50 h 90"/>
                <a:gd name="T38" fmla="*/ 63 w 162"/>
                <a:gd name="T39" fmla="*/ 57 h 90"/>
                <a:gd name="T40" fmla="*/ 57 w 162"/>
                <a:gd name="T41" fmla="*/ 66 h 90"/>
                <a:gd name="T42" fmla="*/ 55 w 162"/>
                <a:gd name="T43" fmla="*/ 76 h 90"/>
                <a:gd name="T44" fmla="*/ 54 w 162"/>
                <a:gd name="T45" fmla="*/ 85 h 90"/>
                <a:gd name="T46" fmla="*/ 54 w 162"/>
                <a:gd name="T47" fmla="*/ 85 h 90"/>
                <a:gd name="T48" fmla="*/ 54 w 162"/>
                <a:gd name="T49" fmla="*/ 90 h 90"/>
                <a:gd name="T50" fmla="*/ 48 w 162"/>
                <a:gd name="T51" fmla="*/ 90 h 90"/>
                <a:gd name="T52" fmla="*/ 43 w 162"/>
                <a:gd name="T53" fmla="*/ 90 h 90"/>
                <a:gd name="T54" fmla="*/ 6 w 162"/>
                <a:gd name="T55" fmla="*/ 90 h 90"/>
                <a:gd name="T56" fmla="*/ 0 w 162"/>
                <a:gd name="T57" fmla="*/ 90 h 90"/>
                <a:gd name="T58" fmla="*/ 0 w 162"/>
                <a:gd name="T59" fmla="*/ 0 h 90"/>
                <a:gd name="T60" fmla="*/ 13 w 162"/>
                <a:gd name="T61" fmla="*/ 0 h 90"/>
                <a:gd name="T62" fmla="*/ 113 w 162"/>
                <a:gd name="T63" fmla="*/ 0 h 90"/>
                <a:gd name="T64" fmla="*/ 120 w 162"/>
                <a:gd name="T65" fmla="*/ 0 h 90"/>
                <a:gd name="T66" fmla="*/ 151 w 162"/>
                <a:gd name="T67" fmla="*/ 0 h 90"/>
                <a:gd name="T68" fmla="*/ 162 w 162"/>
                <a:gd name="T69" fmla="*/ 0 h 90"/>
                <a:gd name="T70" fmla="*/ 162 w 162"/>
                <a:gd name="T71" fmla="*/ 53 h 90"/>
                <a:gd name="T72" fmla="*/ 162 w 162"/>
                <a:gd name="T73" fmla="*/ 57 h 90"/>
                <a:gd name="T74" fmla="*/ 162 w 162"/>
                <a:gd name="T75" fmla="*/ 90 h 90"/>
                <a:gd name="T76" fmla="*/ 162 w 162"/>
                <a:gd name="T77" fmla="*/ 90 h 9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62"/>
                <a:gd name="T118" fmla="*/ 0 h 90"/>
                <a:gd name="T119" fmla="*/ 162 w 162"/>
                <a:gd name="T120" fmla="*/ 90 h 9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62" h="90">
                  <a:moveTo>
                    <a:pt x="162" y="90"/>
                  </a:moveTo>
                  <a:lnTo>
                    <a:pt x="162" y="90"/>
                  </a:lnTo>
                  <a:lnTo>
                    <a:pt x="151" y="90"/>
                  </a:lnTo>
                  <a:lnTo>
                    <a:pt x="151" y="85"/>
                  </a:lnTo>
                  <a:lnTo>
                    <a:pt x="151" y="76"/>
                  </a:lnTo>
                  <a:lnTo>
                    <a:pt x="148" y="66"/>
                  </a:lnTo>
                  <a:lnTo>
                    <a:pt x="144" y="57"/>
                  </a:lnTo>
                  <a:lnTo>
                    <a:pt x="136" y="50"/>
                  </a:lnTo>
                  <a:lnTo>
                    <a:pt x="131" y="44"/>
                  </a:lnTo>
                  <a:lnTo>
                    <a:pt x="122" y="39"/>
                  </a:lnTo>
                  <a:lnTo>
                    <a:pt x="113" y="37"/>
                  </a:lnTo>
                  <a:lnTo>
                    <a:pt x="103" y="35"/>
                  </a:lnTo>
                  <a:lnTo>
                    <a:pt x="92" y="37"/>
                  </a:lnTo>
                  <a:lnTo>
                    <a:pt x="83" y="39"/>
                  </a:lnTo>
                  <a:lnTo>
                    <a:pt x="76" y="44"/>
                  </a:lnTo>
                  <a:lnTo>
                    <a:pt x="68" y="50"/>
                  </a:lnTo>
                  <a:lnTo>
                    <a:pt x="63" y="57"/>
                  </a:lnTo>
                  <a:lnTo>
                    <a:pt x="57" y="66"/>
                  </a:lnTo>
                  <a:lnTo>
                    <a:pt x="55" y="76"/>
                  </a:lnTo>
                  <a:lnTo>
                    <a:pt x="54" y="85"/>
                  </a:lnTo>
                  <a:lnTo>
                    <a:pt x="54" y="90"/>
                  </a:lnTo>
                  <a:lnTo>
                    <a:pt x="48" y="90"/>
                  </a:lnTo>
                  <a:lnTo>
                    <a:pt x="43" y="90"/>
                  </a:lnTo>
                  <a:lnTo>
                    <a:pt x="6" y="90"/>
                  </a:lnTo>
                  <a:lnTo>
                    <a:pt x="0" y="9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13" y="0"/>
                  </a:lnTo>
                  <a:lnTo>
                    <a:pt x="120" y="0"/>
                  </a:lnTo>
                  <a:lnTo>
                    <a:pt x="151" y="0"/>
                  </a:lnTo>
                  <a:lnTo>
                    <a:pt x="162" y="0"/>
                  </a:lnTo>
                  <a:lnTo>
                    <a:pt x="162" y="53"/>
                  </a:lnTo>
                  <a:lnTo>
                    <a:pt x="162" y="57"/>
                  </a:lnTo>
                  <a:lnTo>
                    <a:pt x="162" y="9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Freeform 2600">
              <a:extLst>
                <a:ext uri="{FF2B5EF4-FFF2-40B4-BE49-F238E27FC236}">
                  <a16:creationId xmlns:a16="http://schemas.microsoft.com/office/drawing/2014/main" id="{FE2CA842-504B-4FD2-A50D-87E271A2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6438" y="1895475"/>
              <a:ext cx="125413" cy="125413"/>
            </a:xfrm>
            <a:custGeom>
              <a:avLst/>
              <a:gdLst>
                <a:gd name="T0" fmla="*/ 40 w 79"/>
                <a:gd name="T1" fmla="*/ 0 h 79"/>
                <a:gd name="T2" fmla="*/ 40 w 79"/>
                <a:gd name="T3" fmla="*/ 0 h 79"/>
                <a:gd name="T4" fmla="*/ 48 w 79"/>
                <a:gd name="T5" fmla="*/ 2 h 79"/>
                <a:gd name="T6" fmla="*/ 55 w 79"/>
                <a:gd name="T7" fmla="*/ 4 h 79"/>
                <a:gd name="T8" fmla="*/ 62 w 79"/>
                <a:gd name="T9" fmla="*/ 7 h 79"/>
                <a:gd name="T10" fmla="*/ 68 w 79"/>
                <a:gd name="T11" fmla="*/ 13 h 79"/>
                <a:gd name="T12" fmla="*/ 73 w 79"/>
                <a:gd name="T13" fmla="*/ 18 h 79"/>
                <a:gd name="T14" fmla="*/ 77 w 79"/>
                <a:gd name="T15" fmla="*/ 24 h 79"/>
                <a:gd name="T16" fmla="*/ 79 w 79"/>
                <a:gd name="T17" fmla="*/ 33 h 79"/>
                <a:gd name="T18" fmla="*/ 79 w 79"/>
                <a:gd name="T19" fmla="*/ 41 h 79"/>
                <a:gd name="T20" fmla="*/ 79 w 79"/>
                <a:gd name="T21" fmla="*/ 41 h 79"/>
                <a:gd name="T22" fmla="*/ 79 w 79"/>
                <a:gd name="T23" fmla="*/ 48 h 79"/>
                <a:gd name="T24" fmla="*/ 77 w 79"/>
                <a:gd name="T25" fmla="*/ 55 h 79"/>
                <a:gd name="T26" fmla="*/ 73 w 79"/>
                <a:gd name="T27" fmla="*/ 63 h 79"/>
                <a:gd name="T28" fmla="*/ 68 w 79"/>
                <a:gd name="T29" fmla="*/ 68 h 79"/>
                <a:gd name="T30" fmla="*/ 62 w 79"/>
                <a:gd name="T31" fmla="*/ 74 h 79"/>
                <a:gd name="T32" fmla="*/ 55 w 79"/>
                <a:gd name="T33" fmla="*/ 77 h 79"/>
                <a:gd name="T34" fmla="*/ 48 w 79"/>
                <a:gd name="T35" fmla="*/ 79 h 79"/>
                <a:gd name="T36" fmla="*/ 40 w 79"/>
                <a:gd name="T37" fmla="*/ 79 h 79"/>
                <a:gd name="T38" fmla="*/ 40 w 79"/>
                <a:gd name="T39" fmla="*/ 79 h 79"/>
                <a:gd name="T40" fmla="*/ 31 w 79"/>
                <a:gd name="T41" fmla="*/ 79 h 79"/>
                <a:gd name="T42" fmla="*/ 24 w 79"/>
                <a:gd name="T43" fmla="*/ 77 h 79"/>
                <a:gd name="T44" fmla="*/ 18 w 79"/>
                <a:gd name="T45" fmla="*/ 74 h 79"/>
                <a:gd name="T46" fmla="*/ 13 w 79"/>
                <a:gd name="T47" fmla="*/ 68 h 79"/>
                <a:gd name="T48" fmla="*/ 7 w 79"/>
                <a:gd name="T49" fmla="*/ 63 h 79"/>
                <a:gd name="T50" fmla="*/ 4 w 79"/>
                <a:gd name="T51" fmla="*/ 55 h 79"/>
                <a:gd name="T52" fmla="*/ 2 w 79"/>
                <a:gd name="T53" fmla="*/ 48 h 79"/>
                <a:gd name="T54" fmla="*/ 0 w 79"/>
                <a:gd name="T55" fmla="*/ 41 h 79"/>
                <a:gd name="T56" fmla="*/ 0 w 79"/>
                <a:gd name="T57" fmla="*/ 41 h 79"/>
                <a:gd name="T58" fmla="*/ 2 w 79"/>
                <a:gd name="T59" fmla="*/ 33 h 79"/>
                <a:gd name="T60" fmla="*/ 4 w 79"/>
                <a:gd name="T61" fmla="*/ 24 h 79"/>
                <a:gd name="T62" fmla="*/ 7 w 79"/>
                <a:gd name="T63" fmla="*/ 18 h 79"/>
                <a:gd name="T64" fmla="*/ 13 w 79"/>
                <a:gd name="T65" fmla="*/ 13 h 79"/>
                <a:gd name="T66" fmla="*/ 18 w 79"/>
                <a:gd name="T67" fmla="*/ 7 h 79"/>
                <a:gd name="T68" fmla="*/ 24 w 79"/>
                <a:gd name="T69" fmla="*/ 4 h 79"/>
                <a:gd name="T70" fmla="*/ 31 w 79"/>
                <a:gd name="T71" fmla="*/ 2 h 79"/>
                <a:gd name="T72" fmla="*/ 40 w 79"/>
                <a:gd name="T73" fmla="*/ 0 h 79"/>
                <a:gd name="T74" fmla="*/ 40 w 79"/>
                <a:gd name="T75" fmla="*/ 0 h 79"/>
                <a:gd name="T76" fmla="*/ 40 w 79"/>
                <a:gd name="T77" fmla="*/ 20 h 79"/>
                <a:gd name="T78" fmla="*/ 40 w 79"/>
                <a:gd name="T79" fmla="*/ 20 h 79"/>
                <a:gd name="T80" fmla="*/ 48 w 79"/>
                <a:gd name="T81" fmla="*/ 22 h 79"/>
                <a:gd name="T82" fmla="*/ 53 w 79"/>
                <a:gd name="T83" fmla="*/ 26 h 79"/>
                <a:gd name="T84" fmla="*/ 59 w 79"/>
                <a:gd name="T85" fmla="*/ 33 h 79"/>
                <a:gd name="T86" fmla="*/ 61 w 79"/>
                <a:gd name="T87" fmla="*/ 41 h 79"/>
                <a:gd name="T88" fmla="*/ 61 w 79"/>
                <a:gd name="T89" fmla="*/ 41 h 79"/>
                <a:gd name="T90" fmla="*/ 59 w 79"/>
                <a:gd name="T91" fmla="*/ 48 h 79"/>
                <a:gd name="T92" fmla="*/ 53 w 79"/>
                <a:gd name="T93" fmla="*/ 55 h 79"/>
                <a:gd name="T94" fmla="*/ 48 w 79"/>
                <a:gd name="T95" fmla="*/ 59 h 79"/>
                <a:gd name="T96" fmla="*/ 40 w 79"/>
                <a:gd name="T97" fmla="*/ 61 h 79"/>
                <a:gd name="T98" fmla="*/ 40 w 79"/>
                <a:gd name="T99" fmla="*/ 61 h 79"/>
                <a:gd name="T100" fmla="*/ 33 w 79"/>
                <a:gd name="T101" fmla="*/ 59 h 79"/>
                <a:gd name="T102" fmla="*/ 26 w 79"/>
                <a:gd name="T103" fmla="*/ 55 h 79"/>
                <a:gd name="T104" fmla="*/ 22 w 79"/>
                <a:gd name="T105" fmla="*/ 48 h 79"/>
                <a:gd name="T106" fmla="*/ 20 w 79"/>
                <a:gd name="T107" fmla="*/ 41 h 79"/>
                <a:gd name="T108" fmla="*/ 20 w 79"/>
                <a:gd name="T109" fmla="*/ 41 h 79"/>
                <a:gd name="T110" fmla="*/ 22 w 79"/>
                <a:gd name="T111" fmla="*/ 33 h 79"/>
                <a:gd name="T112" fmla="*/ 26 w 79"/>
                <a:gd name="T113" fmla="*/ 26 h 79"/>
                <a:gd name="T114" fmla="*/ 33 w 79"/>
                <a:gd name="T115" fmla="*/ 22 h 79"/>
                <a:gd name="T116" fmla="*/ 40 w 79"/>
                <a:gd name="T117" fmla="*/ 20 h 79"/>
                <a:gd name="T118" fmla="*/ 40 w 79"/>
                <a:gd name="T119" fmla="*/ 20 h 7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79"/>
                <a:gd name="T181" fmla="*/ 0 h 79"/>
                <a:gd name="T182" fmla="*/ 79 w 79"/>
                <a:gd name="T183" fmla="*/ 79 h 7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79" h="79">
                  <a:moveTo>
                    <a:pt x="40" y="0"/>
                  </a:moveTo>
                  <a:lnTo>
                    <a:pt x="40" y="0"/>
                  </a:lnTo>
                  <a:lnTo>
                    <a:pt x="48" y="2"/>
                  </a:lnTo>
                  <a:lnTo>
                    <a:pt x="55" y="4"/>
                  </a:lnTo>
                  <a:lnTo>
                    <a:pt x="62" y="7"/>
                  </a:lnTo>
                  <a:lnTo>
                    <a:pt x="68" y="13"/>
                  </a:lnTo>
                  <a:lnTo>
                    <a:pt x="73" y="18"/>
                  </a:lnTo>
                  <a:lnTo>
                    <a:pt x="77" y="24"/>
                  </a:lnTo>
                  <a:lnTo>
                    <a:pt x="79" y="33"/>
                  </a:lnTo>
                  <a:lnTo>
                    <a:pt x="79" y="41"/>
                  </a:lnTo>
                  <a:lnTo>
                    <a:pt x="79" y="48"/>
                  </a:lnTo>
                  <a:lnTo>
                    <a:pt x="77" y="55"/>
                  </a:lnTo>
                  <a:lnTo>
                    <a:pt x="73" y="63"/>
                  </a:lnTo>
                  <a:lnTo>
                    <a:pt x="68" y="68"/>
                  </a:lnTo>
                  <a:lnTo>
                    <a:pt x="62" y="74"/>
                  </a:lnTo>
                  <a:lnTo>
                    <a:pt x="55" y="77"/>
                  </a:lnTo>
                  <a:lnTo>
                    <a:pt x="48" y="79"/>
                  </a:lnTo>
                  <a:lnTo>
                    <a:pt x="40" y="79"/>
                  </a:lnTo>
                  <a:lnTo>
                    <a:pt x="31" y="79"/>
                  </a:lnTo>
                  <a:lnTo>
                    <a:pt x="24" y="77"/>
                  </a:lnTo>
                  <a:lnTo>
                    <a:pt x="18" y="74"/>
                  </a:lnTo>
                  <a:lnTo>
                    <a:pt x="13" y="68"/>
                  </a:lnTo>
                  <a:lnTo>
                    <a:pt x="7" y="63"/>
                  </a:lnTo>
                  <a:lnTo>
                    <a:pt x="4" y="55"/>
                  </a:lnTo>
                  <a:lnTo>
                    <a:pt x="2" y="48"/>
                  </a:lnTo>
                  <a:lnTo>
                    <a:pt x="0" y="41"/>
                  </a:lnTo>
                  <a:lnTo>
                    <a:pt x="2" y="33"/>
                  </a:lnTo>
                  <a:lnTo>
                    <a:pt x="4" y="24"/>
                  </a:lnTo>
                  <a:lnTo>
                    <a:pt x="7" y="18"/>
                  </a:lnTo>
                  <a:lnTo>
                    <a:pt x="13" y="13"/>
                  </a:lnTo>
                  <a:lnTo>
                    <a:pt x="18" y="7"/>
                  </a:lnTo>
                  <a:lnTo>
                    <a:pt x="24" y="4"/>
                  </a:lnTo>
                  <a:lnTo>
                    <a:pt x="31" y="2"/>
                  </a:lnTo>
                  <a:lnTo>
                    <a:pt x="40" y="0"/>
                  </a:lnTo>
                  <a:close/>
                  <a:moveTo>
                    <a:pt x="40" y="20"/>
                  </a:moveTo>
                  <a:lnTo>
                    <a:pt x="40" y="20"/>
                  </a:lnTo>
                  <a:lnTo>
                    <a:pt x="48" y="22"/>
                  </a:lnTo>
                  <a:lnTo>
                    <a:pt x="53" y="26"/>
                  </a:lnTo>
                  <a:lnTo>
                    <a:pt x="59" y="33"/>
                  </a:lnTo>
                  <a:lnTo>
                    <a:pt x="61" y="41"/>
                  </a:lnTo>
                  <a:lnTo>
                    <a:pt x="59" y="48"/>
                  </a:lnTo>
                  <a:lnTo>
                    <a:pt x="53" y="55"/>
                  </a:lnTo>
                  <a:lnTo>
                    <a:pt x="48" y="59"/>
                  </a:lnTo>
                  <a:lnTo>
                    <a:pt x="40" y="61"/>
                  </a:lnTo>
                  <a:lnTo>
                    <a:pt x="33" y="59"/>
                  </a:lnTo>
                  <a:lnTo>
                    <a:pt x="26" y="55"/>
                  </a:lnTo>
                  <a:lnTo>
                    <a:pt x="22" y="48"/>
                  </a:lnTo>
                  <a:lnTo>
                    <a:pt x="20" y="41"/>
                  </a:lnTo>
                  <a:lnTo>
                    <a:pt x="22" y="33"/>
                  </a:lnTo>
                  <a:lnTo>
                    <a:pt x="26" y="26"/>
                  </a:lnTo>
                  <a:lnTo>
                    <a:pt x="33" y="22"/>
                  </a:lnTo>
                  <a:lnTo>
                    <a:pt x="40" y="2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Freeform 2601">
              <a:extLst>
                <a:ext uri="{FF2B5EF4-FFF2-40B4-BE49-F238E27FC236}">
                  <a16:creationId xmlns:a16="http://schemas.microsoft.com/office/drawing/2014/main" id="{55235082-12F9-46C2-85F6-F8A14FC1E2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2826" y="1895475"/>
              <a:ext cx="125413" cy="125413"/>
            </a:xfrm>
            <a:custGeom>
              <a:avLst/>
              <a:gdLst>
                <a:gd name="T0" fmla="*/ 41 w 79"/>
                <a:gd name="T1" fmla="*/ 0 h 79"/>
                <a:gd name="T2" fmla="*/ 41 w 79"/>
                <a:gd name="T3" fmla="*/ 0 h 79"/>
                <a:gd name="T4" fmla="*/ 48 w 79"/>
                <a:gd name="T5" fmla="*/ 2 h 79"/>
                <a:gd name="T6" fmla="*/ 55 w 79"/>
                <a:gd name="T7" fmla="*/ 4 h 79"/>
                <a:gd name="T8" fmla="*/ 63 w 79"/>
                <a:gd name="T9" fmla="*/ 7 h 79"/>
                <a:gd name="T10" fmla="*/ 68 w 79"/>
                <a:gd name="T11" fmla="*/ 13 h 79"/>
                <a:gd name="T12" fmla="*/ 72 w 79"/>
                <a:gd name="T13" fmla="*/ 18 h 79"/>
                <a:gd name="T14" fmla="*/ 76 w 79"/>
                <a:gd name="T15" fmla="*/ 24 h 79"/>
                <a:gd name="T16" fmla="*/ 79 w 79"/>
                <a:gd name="T17" fmla="*/ 33 h 79"/>
                <a:gd name="T18" fmla="*/ 79 w 79"/>
                <a:gd name="T19" fmla="*/ 41 h 79"/>
                <a:gd name="T20" fmla="*/ 79 w 79"/>
                <a:gd name="T21" fmla="*/ 41 h 79"/>
                <a:gd name="T22" fmla="*/ 79 w 79"/>
                <a:gd name="T23" fmla="*/ 48 h 79"/>
                <a:gd name="T24" fmla="*/ 76 w 79"/>
                <a:gd name="T25" fmla="*/ 55 h 79"/>
                <a:gd name="T26" fmla="*/ 72 w 79"/>
                <a:gd name="T27" fmla="*/ 63 h 79"/>
                <a:gd name="T28" fmla="*/ 68 w 79"/>
                <a:gd name="T29" fmla="*/ 68 h 79"/>
                <a:gd name="T30" fmla="*/ 63 w 79"/>
                <a:gd name="T31" fmla="*/ 74 h 79"/>
                <a:gd name="T32" fmla="*/ 55 w 79"/>
                <a:gd name="T33" fmla="*/ 77 h 79"/>
                <a:gd name="T34" fmla="*/ 48 w 79"/>
                <a:gd name="T35" fmla="*/ 79 h 79"/>
                <a:gd name="T36" fmla="*/ 41 w 79"/>
                <a:gd name="T37" fmla="*/ 79 h 79"/>
                <a:gd name="T38" fmla="*/ 41 w 79"/>
                <a:gd name="T39" fmla="*/ 79 h 79"/>
                <a:gd name="T40" fmla="*/ 31 w 79"/>
                <a:gd name="T41" fmla="*/ 79 h 79"/>
                <a:gd name="T42" fmla="*/ 24 w 79"/>
                <a:gd name="T43" fmla="*/ 77 h 79"/>
                <a:gd name="T44" fmla="*/ 19 w 79"/>
                <a:gd name="T45" fmla="*/ 74 h 79"/>
                <a:gd name="T46" fmla="*/ 11 w 79"/>
                <a:gd name="T47" fmla="*/ 68 h 79"/>
                <a:gd name="T48" fmla="*/ 8 w 79"/>
                <a:gd name="T49" fmla="*/ 63 h 79"/>
                <a:gd name="T50" fmla="*/ 4 w 79"/>
                <a:gd name="T51" fmla="*/ 55 h 79"/>
                <a:gd name="T52" fmla="*/ 0 w 79"/>
                <a:gd name="T53" fmla="*/ 48 h 79"/>
                <a:gd name="T54" fmla="*/ 0 w 79"/>
                <a:gd name="T55" fmla="*/ 41 h 79"/>
                <a:gd name="T56" fmla="*/ 0 w 79"/>
                <a:gd name="T57" fmla="*/ 41 h 79"/>
                <a:gd name="T58" fmla="*/ 0 w 79"/>
                <a:gd name="T59" fmla="*/ 33 h 79"/>
                <a:gd name="T60" fmla="*/ 4 w 79"/>
                <a:gd name="T61" fmla="*/ 24 h 79"/>
                <a:gd name="T62" fmla="*/ 8 w 79"/>
                <a:gd name="T63" fmla="*/ 18 h 79"/>
                <a:gd name="T64" fmla="*/ 11 w 79"/>
                <a:gd name="T65" fmla="*/ 13 h 79"/>
                <a:gd name="T66" fmla="*/ 19 w 79"/>
                <a:gd name="T67" fmla="*/ 7 h 79"/>
                <a:gd name="T68" fmla="*/ 24 w 79"/>
                <a:gd name="T69" fmla="*/ 4 h 79"/>
                <a:gd name="T70" fmla="*/ 31 w 79"/>
                <a:gd name="T71" fmla="*/ 2 h 79"/>
                <a:gd name="T72" fmla="*/ 41 w 79"/>
                <a:gd name="T73" fmla="*/ 0 h 79"/>
                <a:gd name="T74" fmla="*/ 41 w 79"/>
                <a:gd name="T75" fmla="*/ 0 h 79"/>
                <a:gd name="T76" fmla="*/ 41 w 79"/>
                <a:gd name="T77" fmla="*/ 20 h 79"/>
                <a:gd name="T78" fmla="*/ 41 w 79"/>
                <a:gd name="T79" fmla="*/ 20 h 79"/>
                <a:gd name="T80" fmla="*/ 48 w 79"/>
                <a:gd name="T81" fmla="*/ 22 h 79"/>
                <a:gd name="T82" fmla="*/ 54 w 79"/>
                <a:gd name="T83" fmla="*/ 26 h 79"/>
                <a:gd name="T84" fmla="*/ 59 w 79"/>
                <a:gd name="T85" fmla="*/ 33 h 79"/>
                <a:gd name="T86" fmla="*/ 59 w 79"/>
                <a:gd name="T87" fmla="*/ 41 h 79"/>
                <a:gd name="T88" fmla="*/ 59 w 79"/>
                <a:gd name="T89" fmla="*/ 41 h 79"/>
                <a:gd name="T90" fmla="*/ 59 w 79"/>
                <a:gd name="T91" fmla="*/ 48 h 79"/>
                <a:gd name="T92" fmla="*/ 54 w 79"/>
                <a:gd name="T93" fmla="*/ 55 h 79"/>
                <a:gd name="T94" fmla="*/ 48 w 79"/>
                <a:gd name="T95" fmla="*/ 59 h 79"/>
                <a:gd name="T96" fmla="*/ 41 w 79"/>
                <a:gd name="T97" fmla="*/ 61 h 79"/>
                <a:gd name="T98" fmla="*/ 41 w 79"/>
                <a:gd name="T99" fmla="*/ 61 h 79"/>
                <a:gd name="T100" fmla="*/ 31 w 79"/>
                <a:gd name="T101" fmla="*/ 59 h 79"/>
                <a:gd name="T102" fmla="*/ 26 w 79"/>
                <a:gd name="T103" fmla="*/ 55 h 79"/>
                <a:gd name="T104" fmla="*/ 22 w 79"/>
                <a:gd name="T105" fmla="*/ 48 h 79"/>
                <a:gd name="T106" fmla="*/ 20 w 79"/>
                <a:gd name="T107" fmla="*/ 41 h 79"/>
                <a:gd name="T108" fmla="*/ 20 w 79"/>
                <a:gd name="T109" fmla="*/ 41 h 79"/>
                <a:gd name="T110" fmla="*/ 22 w 79"/>
                <a:gd name="T111" fmla="*/ 33 h 79"/>
                <a:gd name="T112" fmla="*/ 26 w 79"/>
                <a:gd name="T113" fmla="*/ 26 h 79"/>
                <a:gd name="T114" fmla="*/ 31 w 79"/>
                <a:gd name="T115" fmla="*/ 22 h 79"/>
                <a:gd name="T116" fmla="*/ 41 w 79"/>
                <a:gd name="T117" fmla="*/ 20 h 79"/>
                <a:gd name="T118" fmla="*/ 41 w 79"/>
                <a:gd name="T119" fmla="*/ 20 h 7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79"/>
                <a:gd name="T181" fmla="*/ 0 h 79"/>
                <a:gd name="T182" fmla="*/ 79 w 79"/>
                <a:gd name="T183" fmla="*/ 79 h 7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79" h="79">
                  <a:moveTo>
                    <a:pt x="41" y="0"/>
                  </a:moveTo>
                  <a:lnTo>
                    <a:pt x="41" y="0"/>
                  </a:lnTo>
                  <a:lnTo>
                    <a:pt x="48" y="2"/>
                  </a:lnTo>
                  <a:lnTo>
                    <a:pt x="55" y="4"/>
                  </a:lnTo>
                  <a:lnTo>
                    <a:pt x="63" y="7"/>
                  </a:lnTo>
                  <a:lnTo>
                    <a:pt x="68" y="13"/>
                  </a:lnTo>
                  <a:lnTo>
                    <a:pt x="72" y="18"/>
                  </a:lnTo>
                  <a:lnTo>
                    <a:pt x="76" y="24"/>
                  </a:lnTo>
                  <a:lnTo>
                    <a:pt x="79" y="33"/>
                  </a:lnTo>
                  <a:lnTo>
                    <a:pt x="79" y="41"/>
                  </a:lnTo>
                  <a:lnTo>
                    <a:pt x="79" y="48"/>
                  </a:lnTo>
                  <a:lnTo>
                    <a:pt x="76" y="55"/>
                  </a:lnTo>
                  <a:lnTo>
                    <a:pt x="72" y="63"/>
                  </a:lnTo>
                  <a:lnTo>
                    <a:pt x="68" y="68"/>
                  </a:lnTo>
                  <a:lnTo>
                    <a:pt x="63" y="74"/>
                  </a:lnTo>
                  <a:lnTo>
                    <a:pt x="55" y="77"/>
                  </a:lnTo>
                  <a:lnTo>
                    <a:pt x="48" y="79"/>
                  </a:lnTo>
                  <a:lnTo>
                    <a:pt x="41" y="79"/>
                  </a:lnTo>
                  <a:lnTo>
                    <a:pt x="31" y="79"/>
                  </a:lnTo>
                  <a:lnTo>
                    <a:pt x="24" y="77"/>
                  </a:lnTo>
                  <a:lnTo>
                    <a:pt x="19" y="74"/>
                  </a:lnTo>
                  <a:lnTo>
                    <a:pt x="11" y="68"/>
                  </a:lnTo>
                  <a:lnTo>
                    <a:pt x="8" y="63"/>
                  </a:lnTo>
                  <a:lnTo>
                    <a:pt x="4" y="55"/>
                  </a:lnTo>
                  <a:lnTo>
                    <a:pt x="0" y="48"/>
                  </a:lnTo>
                  <a:lnTo>
                    <a:pt x="0" y="41"/>
                  </a:lnTo>
                  <a:lnTo>
                    <a:pt x="0" y="33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11" y="13"/>
                  </a:lnTo>
                  <a:lnTo>
                    <a:pt x="19" y="7"/>
                  </a:lnTo>
                  <a:lnTo>
                    <a:pt x="24" y="4"/>
                  </a:lnTo>
                  <a:lnTo>
                    <a:pt x="31" y="2"/>
                  </a:lnTo>
                  <a:lnTo>
                    <a:pt x="41" y="0"/>
                  </a:lnTo>
                  <a:close/>
                  <a:moveTo>
                    <a:pt x="41" y="20"/>
                  </a:moveTo>
                  <a:lnTo>
                    <a:pt x="41" y="20"/>
                  </a:lnTo>
                  <a:lnTo>
                    <a:pt x="48" y="22"/>
                  </a:lnTo>
                  <a:lnTo>
                    <a:pt x="54" y="26"/>
                  </a:lnTo>
                  <a:lnTo>
                    <a:pt x="59" y="33"/>
                  </a:lnTo>
                  <a:lnTo>
                    <a:pt x="59" y="41"/>
                  </a:lnTo>
                  <a:lnTo>
                    <a:pt x="59" y="48"/>
                  </a:lnTo>
                  <a:lnTo>
                    <a:pt x="54" y="55"/>
                  </a:lnTo>
                  <a:lnTo>
                    <a:pt x="48" y="59"/>
                  </a:lnTo>
                  <a:lnTo>
                    <a:pt x="41" y="61"/>
                  </a:lnTo>
                  <a:lnTo>
                    <a:pt x="31" y="59"/>
                  </a:lnTo>
                  <a:lnTo>
                    <a:pt x="26" y="55"/>
                  </a:lnTo>
                  <a:lnTo>
                    <a:pt x="22" y="48"/>
                  </a:lnTo>
                  <a:lnTo>
                    <a:pt x="20" y="41"/>
                  </a:lnTo>
                  <a:lnTo>
                    <a:pt x="22" y="33"/>
                  </a:lnTo>
                  <a:lnTo>
                    <a:pt x="26" y="26"/>
                  </a:lnTo>
                  <a:lnTo>
                    <a:pt x="31" y="22"/>
                  </a:lnTo>
                  <a:lnTo>
                    <a:pt x="41" y="2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Freeform 2602">
              <a:extLst>
                <a:ext uri="{FF2B5EF4-FFF2-40B4-BE49-F238E27FC236}">
                  <a16:creationId xmlns:a16="http://schemas.microsoft.com/office/drawing/2014/main" id="{562D4DAB-9CB2-413A-98D1-FF16EF3FB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6426" y="1670050"/>
              <a:ext cx="257175" cy="152400"/>
            </a:xfrm>
            <a:custGeom>
              <a:avLst/>
              <a:gdLst>
                <a:gd name="T0" fmla="*/ 0 w 162"/>
                <a:gd name="T1" fmla="*/ 96 h 96"/>
                <a:gd name="T2" fmla="*/ 0 w 162"/>
                <a:gd name="T3" fmla="*/ 63 h 96"/>
                <a:gd name="T4" fmla="*/ 0 w 162"/>
                <a:gd name="T5" fmla="*/ 63 h 96"/>
                <a:gd name="T6" fmla="*/ 0 w 162"/>
                <a:gd name="T7" fmla="*/ 50 h 96"/>
                <a:gd name="T8" fmla="*/ 4 w 162"/>
                <a:gd name="T9" fmla="*/ 39 h 96"/>
                <a:gd name="T10" fmla="*/ 9 w 162"/>
                <a:gd name="T11" fmla="*/ 28 h 96"/>
                <a:gd name="T12" fmla="*/ 19 w 162"/>
                <a:gd name="T13" fmla="*/ 19 h 96"/>
                <a:gd name="T14" fmla="*/ 26 w 162"/>
                <a:gd name="T15" fmla="*/ 11 h 96"/>
                <a:gd name="T16" fmla="*/ 37 w 162"/>
                <a:gd name="T17" fmla="*/ 6 h 96"/>
                <a:gd name="T18" fmla="*/ 48 w 162"/>
                <a:gd name="T19" fmla="*/ 2 h 96"/>
                <a:gd name="T20" fmla="*/ 61 w 162"/>
                <a:gd name="T21" fmla="*/ 0 h 96"/>
                <a:gd name="T22" fmla="*/ 162 w 162"/>
                <a:gd name="T23" fmla="*/ 0 h 96"/>
                <a:gd name="T24" fmla="*/ 162 w 162"/>
                <a:gd name="T25" fmla="*/ 96 h 96"/>
                <a:gd name="T26" fmla="*/ 151 w 162"/>
                <a:gd name="T27" fmla="*/ 96 h 96"/>
                <a:gd name="T28" fmla="*/ 151 w 162"/>
                <a:gd name="T29" fmla="*/ 15 h 96"/>
                <a:gd name="T30" fmla="*/ 120 w 162"/>
                <a:gd name="T31" fmla="*/ 15 h 96"/>
                <a:gd name="T32" fmla="*/ 120 w 162"/>
                <a:gd name="T33" fmla="*/ 96 h 96"/>
                <a:gd name="T34" fmla="*/ 113 w 162"/>
                <a:gd name="T35" fmla="*/ 96 h 96"/>
                <a:gd name="T36" fmla="*/ 113 w 162"/>
                <a:gd name="T37" fmla="*/ 15 h 96"/>
                <a:gd name="T38" fmla="*/ 61 w 162"/>
                <a:gd name="T39" fmla="*/ 15 h 96"/>
                <a:gd name="T40" fmla="*/ 61 w 162"/>
                <a:gd name="T41" fmla="*/ 15 h 96"/>
                <a:gd name="T42" fmla="*/ 52 w 162"/>
                <a:gd name="T43" fmla="*/ 17 h 96"/>
                <a:gd name="T44" fmla="*/ 43 w 162"/>
                <a:gd name="T45" fmla="*/ 19 h 96"/>
                <a:gd name="T46" fmla="*/ 35 w 162"/>
                <a:gd name="T47" fmla="*/ 22 h 96"/>
                <a:gd name="T48" fmla="*/ 28 w 162"/>
                <a:gd name="T49" fmla="*/ 30 h 96"/>
                <a:gd name="T50" fmla="*/ 22 w 162"/>
                <a:gd name="T51" fmla="*/ 35 h 96"/>
                <a:gd name="T52" fmla="*/ 17 w 162"/>
                <a:gd name="T53" fmla="*/ 44 h 96"/>
                <a:gd name="T54" fmla="*/ 15 w 162"/>
                <a:gd name="T55" fmla="*/ 54 h 96"/>
                <a:gd name="T56" fmla="*/ 13 w 162"/>
                <a:gd name="T57" fmla="*/ 63 h 96"/>
                <a:gd name="T58" fmla="*/ 13 w 162"/>
                <a:gd name="T59" fmla="*/ 96 h 96"/>
                <a:gd name="T60" fmla="*/ 0 w 162"/>
                <a:gd name="T61" fmla="*/ 96 h 96"/>
                <a:gd name="T62" fmla="*/ 0 w 162"/>
                <a:gd name="T63" fmla="*/ 96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62"/>
                <a:gd name="T97" fmla="*/ 0 h 96"/>
                <a:gd name="T98" fmla="*/ 162 w 162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62" h="96">
                  <a:moveTo>
                    <a:pt x="0" y="96"/>
                  </a:moveTo>
                  <a:lnTo>
                    <a:pt x="0" y="63"/>
                  </a:lnTo>
                  <a:lnTo>
                    <a:pt x="0" y="50"/>
                  </a:lnTo>
                  <a:lnTo>
                    <a:pt x="4" y="39"/>
                  </a:lnTo>
                  <a:lnTo>
                    <a:pt x="9" y="28"/>
                  </a:lnTo>
                  <a:lnTo>
                    <a:pt x="19" y="19"/>
                  </a:lnTo>
                  <a:lnTo>
                    <a:pt x="26" y="11"/>
                  </a:lnTo>
                  <a:lnTo>
                    <a:pt x="37" y="6"/>
                  </a:lnTo>
                  <a:lnTo>
                    <a:pt x="48" y="2"/>
                  </a:lnTo>
                  <a:lnTo>
                    <a:pt x="61" y="0"/>
                  </a:lnTo>
                  <a:lnTo>
                    <a:pt x="162" y="0"/>
                  </a:lnTo>
                  <a:lnTo>
                    <a:pt x="162" y="96"/>
                  </a:lnTo>
                  <a:lnTo>
                    <a:pt x="151" y="96"/>
                  </a:lnTo>
                  <a:lnTo>
                    <a:pt x="151" y="15"/>
                  </a:lnTo>
                  <a:lnTo>
                    <a:pt x="120" y="15"/>
                  </a:lnTo>
                  <a:lnTo>
                    <a:pt x="120" y="96"/>
                  </a:lnTo>
                  <a:lnTo>
                    <a:pt x="113" y="96"/>
                  </a:lnTo>
                  <a:lnTo>
                    <a:pt x="113" y="15"/>
                  </a:lnTo>
                  <a:lnTo>
                    <a:pt x="61" y="15"/>
                  </a:lnTo>
                  <a:lnTo>
                    <a:pt x="52" y="17"/>
                  </a:lnTo>
                  <a:lnTo>
                    <a:pt x="43" y="19"/>
                  </a:lnTo>
                  <a:lnTo>
                    <a:pt x="35" y="22"/>
                  </a:lnTo>
                  <a:lnTo>
                    <a:pt x="28" y="30"/>
                  </a:lnTo>
                  <a:lnTo>
                    <a:pt x="22" y="35"/>
                  </a:lnTo>
                  <a:lnTo>
                    <a:pt x="17" y="44"/>
                  </a:lnTo>
                  <a:lnTo>
                    <a:pt x="15" y="54"/>
                  </a:lnTo>
                  <a:lnTo>
                    <a:pt x="13" y="63"/>
                  </a:lnTo>
                  <a:lnTo>
                    <a:pt x="13" y="96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5525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DFB446-047F-4125-A8BC-A70B2E84E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97" y="1078669"/>
            <a:ext cx="10401762" cy="6554389"/>
          </a:xfrm>
        </p:spPr>
        <p:txBody>
          <a:bodyPr/>
          <a:lstStyle/>
          <a:p>
            <a:r>
              <a:rPr lang="en-US" altLang="ko-KR" dirty="0"/>
              <a:t>Construction Project Management</a:t>
            </a:r>
          </a:p>
          <a:p>
            <a:endParaRPr lang="en-US" altLang="ko-KR" sz="1000" b="1" dirty="0"/>
          </a:p>
          <a:p>
            <a:pPr lvl="1"/>
            <a:r>
              <a:rPr lang="en-US" altLang="ko-KR" b="1" dirty="0"/>
              <a:t>Article 59.</a:t>
            </a:r>
            <a:r>
              <a:rPr lang="ko-KR" altLang="en-US" b="1" dirty="0"/>
              <a:t> </a:t>
            </a:r>
            <a:r>
              <a:rPr lang="en-US" altLang="ko-KR" b="1" dirty="0"/>
              <a:t>Business scope and contents of construction project management</a:t>
            </a:r>
          </a:p>
          <a:p>
            <a:pPr lvl="1"/>
            <a:endParaRPr lang="en-US" altLang="ko-K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E5BD5B-6F66-403E-B2E0-608BC6A96BCE}"/>
              </a:ext>
            </a:extLst>
          </p:cNvPr>
          <p:cNvSpPr/>
          <p:nvPr/>
        </p:nvSpPr>
        <p:spPr bwMode="auto">
          <a:xfrm>
            <a:off x="846200" y="2052439"/>
            <a:ext cx="8856984" cy="4716524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46EAF2-E311-4E35-A6A7-DD23CA228DCC}"/>
              </a:ext>
            </a:extLst>
          </p:cNvPr>
          <p:cNvSpPr/>
          <p:nvPr/>
        </p:nvSpPr>
        <p:spPr bwMode="auto">
          <a:xfrm>
            <a:off x="859932" y="2268463"/>
            <a:ext cx="88569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Categorization of business scope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① </a:t>
            </a: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Pre-design stage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② </a:t>
            </a: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Basic design stage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③ </a:t>
            </a: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Implementation design stage</a:t>
            </a:r>
          </a:p>
          <a:p>
            <a:pPr>
              <a:defRPr/>
            </a:pP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④ </a:t>
            </a: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Procurement stage</a:t>
            </a:r>
          </a:p>
          <a:p>
            <a:pPr>
              <a:defRPr/>
            </a:pP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⑤ </a:t>
            </a: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Construction stage</a:t>
            </a:r>
          </a:p>
          <a:p>
            <a:pPr>
              <a:defRPr/>
            </a:pP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⑥ </a:t>
            </a: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Post-construction stage</a:t>
            </a:r>
          </a:p>
          <a:p>
            <a:pPr>
              <a:defRPr/>
            </a:pP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Step-by-step business content</a:t>
            </a:r>
          </a:p>
          <a:p>
            <a:pPr>
              <a:defRPr/>
            </a:pP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① </a:t>
            </a: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General business management such as planning, operation, and coordination of construction works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② Construction contract management</a:t>
            </a:r>
            <a:b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</a:b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③ Construction cost management</a:t>
            </a:r>
            <a:b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</a:b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④ Construction work process management</a:t>
            </a:r>
            <a:b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</a:b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⑤ Construction quality management</a:t>
            </a:r>
            <a:b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</a:b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⑥ Safety management of construction works</a:t>
            </a:r>
            <a:b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</a:b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⑦ Environmental management of construction works</a:t>
            </a:r>
            <a:b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</a:b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⑧ Construction project information management</a:t>
            </a:r>
            <a:b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</a:b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⑨ Management of risk factors related to construction cost, process, quality, safety, etc.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 txBox="1">
            <a:spLocks/>
          </p:cNvSpPr>
          <p:nvPr/>
        </p:nvSpPr>
        <p:spPr bwMode="auto">
          <a:xfrm>
            <a:off x="630176" y="432259"/>
            <a:ext cx="9907683" cy="365130"/>
          </a:xfrm>
          <a:prstGeom prst="rect">
            <a:avLst/>
          </a:prstGeom>
          <a:noFill/>
          <a:ln w="50800">
            <a:noFill/>
            <a:prstDash val="sysDot"/>
            <a:miter lim="800000"/>
            <a:headEnd/>
            <a:tailEnd/>
          </a:ln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>
            <a:lvl1pPr marL="208250" indent="-2082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ClrTx/>
              <a:buFontTx/>
              <a:buNone/>
              <a:defRPr sz="2400" b="1" kern="1200" baseline="0">
                <a:solidFill>
                  <a:srgbClr val="C00000"/>
                </a:solidFill>
                <a:latin typeface="Arial" panose="020B0604020202020204" pitchFamily="34" charset="0"/>
                <a:ea typeface="HY견고딕" pitchFamily="18" charset="-127"/>
                <a:cs typeface="Arial" pitchFamily="34" charset="0"/>
              </a:defRPr>
            </a:lvl1pPr>
            <a:lvl2pPr marL="615693" indent="-2082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024947" indent="-21006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432392" indent="-21006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4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39835" indent="-199195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sz="2000" dirty="0"/>
              <a:t>Enforcement Decree of the Construction Technology Promotion Act</a:t>
            </a:r>
            <a:endParaRPr kumimoji="0" lang="ko-KR" altLang="en-US" sz="20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F152606-E603-4DD7-9483-54DA5E2EBCC7}"/>
              </a:ext>
            </a:extLst>
          </p:cNvPr>
          <p:cNvSpPr/>
          <p:nvPr/>
        </p:nvSpPr>
        <p:spPr bwMode="auto">
          <a:xfrm>
            <a:off x="1134232" y="5508823"/>
            <a:ext cx="2952328" cy="25202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3317">
            <a:extLst>
              <a:ext uri="{FF2B5EF4-FFF2-40B4-BE49-F238E27FC236}">
                <a16:creationId xmlns:a16="http://schemas.microsoft.com/office/drawing/2014/main" id="{D926C062-C2B3-4F7C-8AF1-48E95FAB6A93}"/>
              </a:ext>
            </a:extLst>
          </p:cNvPr>
          <p:cNvGrpSpPr>
            <a:grpSpLocks/>
          </p:cNvGrpSpPr>
          <p:nvPr/>
        </p:nvGrpSpPr>
        <p:grpSpPr bwMode="auto">
          <a:xfrm>
            <a:off x="9091116" y="1605765"/>
            <a:ext cx="1341610" cy="950730"/>
            <a:chOff x="715963" y="2559050"/>
            <a:chExt cx="862013" cy="371475"/>
          </a:xfrm>
        </p:grpSpPr>
        <p:sp>
          <p:nvSpPr>
            <p:cNvPr id="16" name="Freeform 2535">
              <a:extLst>
                <a:ext uri="{FF2B5EF4-FFF2-40B4-BE49-F238E27FC236}">
                  <a16:creationId xmlns:a16="http://schemas.microsoft.com/office/drawing/2014/main" id="{FDAF1B13-E05E-4DFF-8CF5-ECB1767D08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101" y="2790825"/>
              <a:ext cx="566738" cy="80963"/>
            </a:xfrm>
            <a:custGeom>
              <a:avLst/>
              <a:gdLst>
                <a:gd name="T0" fmla="*/ 357 w 357"/>
                <a:gd name="T1" fmla="*/ 0 h 51"/>
                <a:gd name="T2" fmla="*/ 357 w 357"/>
                <a:gd name="T3" fmla="*/ 51 h 51"/>
                <a:gd name="T4" fmla="*/ 351 w 357"/>
                <a:gd name="T5" fmla="*/ 51 h 51"/>
                <a:gd name="T6" fmla="*/ 351 w 357"/>
                <a:gd name="T7" fmla="*/ 51 h 51"/>
                <a:gd name="T8" fmla="*/ 351 w 357"/>
                <a:gd name="T9" fmla="*/ 51 h 51"/>
                <a:gd name="T10" fmla="*/ 351 w 357"/>
                <a:gd name="T11" fmla="*/ 51 h 51"/>
                <a:gd name="T12" fmla="*/ 351 w 357"/>
                <a:gd name="T13" fmla="*/ 42 h 51"/>
                <a:gd name="T14" fmla="*/ 348 w 357"/>
                <a:gd name="T15" fmla="*/ 33 h 51"/>
                <a:gd name="T16" fmla="*/ 344 w 357"/>
                <a:gd name="T17" fmla="*/ 25 h 51"/>
                <a:gd name="T18" fmla="*/ 339 w 357"/>
                <a:gd name="T19" fmla="*/ 20 h 51"/>
                <a:gd name="T20" fmla="*/ 331 w 357"/>
                <a:gd name="T21" fmla="*/ 14 h 51"/>
                <a:gd name="T22" fmla="*/ 324 w 357"/>
                <a:gd name="T23" fmla="*/ 9 h 51"/>
                <a:gd name="T24" fmla="*/ 316 w 357"/>
                <a:gd name="T25" fmla="*/ 7 h 51"/>
                <a:gd name="T26" fmla="*/ 307 w 357"/>
                <a:gd name="T27" fmla="*/ 5 h 51"/>
                <a:gd name="T28" fmla="*/ 307 w 357"/>
                <a:gd name="T29" fmla="*/ 5 h 51"/>
                <a:gd name="T30" fmla="*/ 298 w 357"/>
                <a:gd name="T31" fmla="*/ 7 h 51"/>
                <a:gd name="T32" fmla="*/ 289 w 357"/>
                <a:gd name="T33" fmla="*/ 9 h 51"/>
                <a:gd name="T34" fmla="*/ 282 w 357"/>
                <a:gd name="T35" fmla="*/ 14 h 51"/>
                <a:gd name="T36" fmla="*/ 274 w 357"/>
                <a:gd name="T37" fmla="*/ 20 h 51"/>
                <a:gd name="T38" fmla="*/ 269 w 357"/>
                <a:gd name="T39" fmla="*/ 25 h 51"/>
                <a:gd name="T40" fmla="*/ 265 w 357"/>
                <a:gd name="T41" fmla="*/ 33 h 51"/>
                <a:gd name="T42" fmla="*/ 263 w 357"/>
                <a:gd name="T43" fmla="*/ 42 h 51"/>
                <a:gd name="T44" fmla="*/ 261 w 357"/>
                <a:gd name="T45" fmla="*/ 51 h 51"/>
                <a:gd name="T46" fmla="*/ 261 w 357"/>
                <a:gd name="T47" fmla="*/ 51 h 51"/>
                <a:gd name="T48" fmla="*/ 261 w 357"/>
                <a:gd name="T49" fmla="*/ 51 h 51"/>
                <a:gd name="T50" fmla="*/ 259 w 357"/>
                <a:gd name="T51" fmla="*/ 51 h 51"/>
                <a:gd name="T52" fmla="*/ 254 w 357"/>
                <a:gd name="T53" fmla="*/ 51 h 51"/>
                <a:gd name="T54" fmla="*/ 254 w 357"/>
                <a:gd name="T55" fmla="*/ 51 h 51"/>
                <a:gd name="T56" fmla="*/ 254 w 357"/>
                <a:gd name="T57" fmla="*/ 51 h 51"/>
                <a:gd name="T58" fmla="*/ 254 w 357"/>
                <a:gd name="T59" fmla="*/ 51 h 51"/>
                <a:gd name="T60" fmla="*/ 254 w 357"/>
                <a:gd name="T61" fmla="*/ 51 h 51"/>
                <a:gd name="T62" fmla="*/ 254 w 357"/>
                <a:gd name="T63" fmla="*/ 42 h 51"/>
                <a:gd name="T64" fmla="*/ 250 w 357"/>
                <a:gd name="T65" fmla="*/ 33 h 51"/>
                <a:gd name="T66" fmla="*/ 247 w 357"/>
                <a:gd name="T67" fmla="*/ 25 h 51"/>
                <a:gd name="T68" fmla="*/ 241 w 357"/>
                <a:gd name="T69" fmla="*/ 20 h 51"/>
                <a:gd name="T70" fmla="*/ 234 w 357"/>
                <a:gd name="T71" fmla="*/ 14 h 51"/>
                <a:gd name="T72" fmla="*/ 226 w 357"/>
                <a:gd name="T73" fmla="*/ 9 h 51"/>
                <a:gd name="T74" fmla="*/ 219 w 357"/>
                <a:gd name="T75" fmla="*/ 7 h 51"/>
                <a:gd name="T76" fmla="*/ 210 w 357"/>
                <a:gd name="T77" fmla="*/ 5 h 51"/>
                <a:gd name="T78" fmla="*/ 210 w 357"/>
                <a:gd name="T79" fmla="*/ 5 h 51"/>
                <a:gd name="T80" fmla="*/ 200 w 357"/>
                <a:gd name="T81" fmla="*/ 7 h 51"/>
                <a:gd name="T82" fmla="*/ 191 w 357"/>
                <a:gd name="T83" fmla="*/ 9 h 51"/>
                <a:gd name="T84" fmla="*/ 184 w 357"/>
                <a:gd name="T85" fmla="*/ 14 h 51"/>
                <a:gd name="T86" fmla="*/ 177 w 357"/>
                <a:gd name="T87" fmla="*/ 20 h 51"/>
                <a:gd name="T88" fmla="*/ 171 w 357"/>
                <a:gd name="T89" fmla="*/ 25 h 51"/>
                <a:gd name="T90" fmla="*/ 167 w 357"/>
                <a:gd name="T91" fmla="*/ 33 h 51"/>
                <a:gd name="T92" fmla="*/ 166 w 357"/>
                <a:gd name="T93" fmla="*/ 42 h 51"/>
                <a:gd name="T94" fmla="*/ 164 w 357"/>
                <a:gd name="T95" fmla="*/ 51 h 51"/>
                <a:gd name="T96" fmla="*/ 164 w 357"/>
                <a:gd name="T97" fmla="*/ 51 h 51"/>
                <a:gd name="T98" fmla="*/ 164 w 357"/>
                <a:gd name="T99" fmla="*/ 51 h 51"/>
                <a:gd name="T100" fmla="*/ 164 w 357"/>
                <a:gd name="T101" fmla="*/ 51 h 51"/>
                <a:gd name="T102" fmla="*/ 0 w 357"/>
                <a:gd name="T103" fmla="*/ 51 h 51"/>
                <a:gd name="T104" fmla="*/ 0 w 357"/>
                <a:gd name="T105" fmla="*/ 14 h 51"/>
                <a:gd name="T106" fmla="*/ 24 w 357"/>
                <a:gd name="T107" fmla="*/ 14 h 51"/>
                <a:gd name="T108" fmla="*/ 24 w 357"/>
                <a:gd name="T109" fmla="*/ 0 h 51"/>
                <a:gd name="T110" fmla="*/ 24 w 357"/>
                <a:gd name="T111" fmla="*/ 0 h 51"/>
                <a:gd name="T112" fmla="*/ 357 w 357"/>
                <a:gd name="T113" fmla="*/ 0 h 51"/>
                <a:gd name="T114" fmla="*/ 357 w 357"/>
                <a:gd name="T115" fmla="*/ 0 h 5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57"/>
                <a:gd name="T175" fmla="*/ 0 h 51"/>
                <a:gd name="T176" fmla="*/ 357 w 357"/>
                <a:gd name="T177" fmla="*/ 51 h 51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57" h="51">
                  <a:moveTo>
                    <a:pt x="357" y="0"/>
                  </a:moveTo>
                  <a:lnTo>
                    <a:pt x="357" y="51"/>
                  </a:lnTo>
                  <a:lnTo>
                    <a:pt x="351" y="51"/>
                  </a:lnTo>
                  <a:lnTo>
                    <a:pt x="351" y="42"/>
                  </a:lnTo>
                  <a:lnTo>
                    <a:pt x="348" y="33"/>
                  </a:lnTo>
                  <a:lnTo>
                    <a:pt x="344" y="25"/>
                  </a:lnTo>
                  <a:lnTo>
                    <a:pt x="339" y="20"/>
                  </a:lnTo>
                  <a:lnTo>
                    <a:pt x="331" y="14"/>
                  </a:lnTo>
                  <a:lnTo>
                    <a:pt x="324" y="9"/>
                  </a:lnTo>
                  <a:lnTo>
                    <a:pt x="316" y="7"/>
                  </a:lnTo>
                  <a:lnTo>
                    <a:pt x="307" y="5"/>
                  </a:lnTo>
                  <a:lnTo>
                    <a:pt x="298" y="7"/>
                  </a:lnTo>
                  <a:lnTo>
                    <a:pt x="289" y="9"/>
                  </a:lnTo>
                  <a:lnTo>
                    <a:pt x="282" y="14"/>
                  </a:lnTo>
                  <a:lnTo>
                    <a:pt x="274" y="20"/>
                  </a:lnTo>
                  <a:lnTo>
                    <a:pt x="269" y="25"/>
                  </a:lnTo>
                  <a:lnTo>
                    <a:pt x="265" y="33"/>
                  </a:lnTo>
                  <a:lnTo>
                    <a:pt x="263" y="42"/>
                  </a:lnTo>
                  <a:lnTo>
                    <a:pt x="261" y="51"/>
                  </a:lnTo>
                  <a:lnTo>
                    <a:pt x="259" y="51"/>
                  </a:lnTo>
                  <a:lnTo>
                    <a:pt x="254" y="51"/>
                  </a:lnTo>
                  <a:lnTo>
                    <a:pt x="254" y="42"/>
                  </a:lnTo>
                  <a:lnTo>
                    <a:pt x="250" y="33"/>
                  </a:lnTo>
                  <a:lnTo>
                    <a:pt x="247" y="25"/>
                  </a:lnTo>
                  <a:lnTo>
                    <a:pt x="241" y="20"/>
                  </a:lnTo>
                  <a:lnTo>
                    <a:pt x="234" y="14"/>
                  </a:lnTo>
                  <a:lnTo>
                    <a:pt x="226" y="9"/>
                  </a:lnTo>
                  <a:lnTo>
                    <a:pt x="219" y="7"/>
                  </a:lnTo>
                  <a:lnTo>
                    <a:pt x="210" y="5"/>
                  </a:lnTo>
                  <a:lnTo>
                    <a:pt x="200" y="7"/>
                  </a:lnTo>
                  <a:lnTo>
                    <a:pt x="191" y="9"/>
                  </a:lnTo>
                  <a:lnTo>
                    <a:pt x="184" y="14"/>
                  </a:lnTo>
                  <a:lnTo>
                    <a:pt x="177" y="20"/>
                  </a:lnTo>
                  <a:lnTo>
                    <a:pt x="171" y="25"/>
                  </a:lnTo>
                  <a:lnTo>
                    <a:pt x="167" y="33"/>
                  </a:lnTo>
                  <a:lnTo>
                    <a:pt x="166" y="42"/>
                  </a:lnTo>
                  <a:lnTo>
                    <a:pt x="164" y="51"/>
                  </a:lnTo>
                  <a:lnTo>
                    <a:pt x="0" y="51"/>
                  </a:lnTo>
                  <a:lnTo>
                    <a:pt x="0" y="14"/>
                  </a:lnTo>
                  <a:lnTo>
                    <a:pt x="24" y="14"/>
                  </a:lnTo>
                  <a:lnTo>
                    <a:pt x="24" y="0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2536">
              <a:extLst>
                <a:ext uri="{FF2B5EF4-FFF2-40B4-BE49-F238E27FC236}">
                  <a16:creationId xmlns:a16="http://schemas.microsoft.com/office/drawing/2014/main" id="{793E88BA-C3BD-44AC-A9F9-09C7AEFCD6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4138" y="2809875"/>
              <a:ext cx="119063" cy="120650"/>
            </a:xfrm>
            <a:custGeom>
              <a:avLst/>
              <a:gdLst>
                <a:gd name="T0" fmla="*/ 38 w 75"/>
                <a:gd name="T1" fmla="*/ 0 h 76"/>
                <a:gd name="T2" fmla="*/ 38 w 75"/>
                <a:gd name="T3" fmla="*/ 0 h 76"/>
                <a:gd name="T4" fmla="*/ 46 w 75"/>
                <a:gd name="T5" fmla="*/ 2 h 76"/>
                <a:gd name="T6" fmla="*/ 53 w 75"/>
                <a:gd name="T7" fmla="*/ 4 h 76"/>
                <a:gd name="T8" fmla="*/ 59 w 75"/>
                <a:gd name="T9" fmla="*/ 8 h 76"/>
                <a:gd name="T10" fmla="*/ 64 w 75"/>
                <a:gd name="T11" fmla="*/ 11 h 76"/>
                <a:gd name="T12" fmla="*/ 70 w 75"/>
                <a:gd name="T13" fmla="*/ 17 h 76"/>
                <a:gd name="T14" fmla="*/ 73 w 75"/>
                <a:gd name="T15" fmla="*/ 24 h 76"/>
                <a:gd name="T16" fmla="*/ 75 w 75"/>
                <a:gd name="T17" fmla="*/ 32 h 76"/>
                <a:gd name="T18" fmla="*/ 75 w 75"/>
                <a:gd name="T19" fmla="*/ 39 h 76"/>
                <a:gd name="T20" fmla="*/ 75 w 75"/>
                <a:gd name="T21" fmla="*/ 39 h 76"/>
                <a:gd name="T22" fmla="*/ 75 w 75"/>
                <a:gd name="T23" fmla="*/ 46 h 76"/>
                <a:gd name="T24" fmla="*/ 73 w 75"/>
                <a:gd name="T25" fmla="*/ 54 h 76"/>
                <a:gd name="T26" fmla="*/ 70 w 75"/>
                <a:gd name="T27" fmla="*/ 59 h 76"/>
                <a:gd name="T28" fmla="*/ 64 w 75"/>
                <a:gd name="T29" fmla="*/ 65 h 76"/>
                <a:gd name="T30" fmla="*/ 59 w 75"/>
                <a:gd name="T31" fmla="*/ 70 h 76"/>
                <a:gd name="T32" fmla="*/ 53 w 75"/>
                <a:gd name="T33" fmla="*/ 74 h 76"/>
                <a:gd name="T34" fmla="*/ 46 w 75"/>
                <a:gd name="T35" fmla="*/ 76 h 76"/>
                <a:gd name="T36" fmla="*/ 38 w 75"/>
                <a:gd name="T37" fmla="*/ 76 h 76"/>
                <a:gd name="T38" fmla="*/ 38 w 75"/>
                <a:gd name="T39" fmla="*/ 76 h 76"/>
                <a:gd name="T40" fmla="*/ 31 w 75"/>
                <a:gd name="T41" fmla="*/ 76 h 76"/>
                <a:gd name="T42" fmla="*/ 24 w 75"/>
                <a:gd name="T43" fmla="*/ 74 h 76"/>
                <a:gd name="T44" fmla="*/ 16 w 75"/>
                <a:gd name="T45" fmla="*/ 70 h 76"/>
                <a:gd name="T46" fmla="*/ 11 w 75"/>
                <a:gd name="T47" fmla="*/ 65 h 76"/>
                <a:gd name="T48" fmla="*/ 7 w 75"/>
                <a:gd name="T49" fmla="*/ 59 h 76"/>
                <a:gd name="T50" fmla="*/ 3 w 75"/>
                <a:gd name="T51" fmla="*/ 54 h 76"/>
                <a:gd name="T52" fmla="*/ 1 w 75"/>
                <a:gd name="T53" fmla="*/ 46 h 76"/>
                <a:gd name="T54" fmla="*/ 0 w 75"/>
                <a:gd name="T55" fmla="*/ 39 h 76"/>
                <a:gd name="T56" fmla="*/ 0 w 75"/>
                <a:gd name="T57" fmla="*/ 39 h 76"/>
                <a:gd name="T58" fmla="*/ 1 w 75"/>
                <a:gd name="T59" fmla="*/ 32 h 76"/>
                <a:gd name="T60" fmla="*/ 3 w 75"/>
                <a:gd name="T61" fmla="*/ 24 h 76"/>
                <a:gd name="T62" fmla="*/ 7 w 75"/>
                <a:gd name="T63" fmla="*/ 17 h 76"/>
                <a:gd name="T64" fmla="*/ 11 w 75"/>
                <a:gd name="T65" fmla="*/ 11 h 76"/>
                <a:gd name="T66" fmla="*/ 16 w 75"/>
                <a:gd name="T67" fmla="*/ 8 h 76"/>
                <a:gd name="T68" fmla="*/ 24 w 75"/>
                <a:gd name="T69" fmla="*/ 4 h 76"/>
                <a:gd name="T70" fmla="*/ 31 w 75"/>
                <a:gd name="T71" fmla="*/ 2 h 76"/>
                <a:gd name="T72" fmla="*/ 38 w 75"/>
                <a:gd name="T73" fmla="*/ 0 h 76"/>
                <a:gd name="T74" fmla="*/ 38 w 75"/>
                <a:gd name="T75" fmla="*/ 0 h 76"/>
                <a:gd name="T76" fmla="*/ 38 w 75"/>
                <a:gd name="T77" fmla="*/ 21 h 76"/>
                <a:gd name="T78" fmla="*/ 38 w 75"/>
                <a:gd name="T79" fmla="*/ 21 h 76"/>
                <a:gd name="T80" fmla="*/ 46 w 75"/>
                <a:gd name="T81" fmla="*/ 21 h 76"/>
                <a:gd name="T82" fmla="*/ 51 w 75"/>
                <a:gd name="T83" fmla="*/ 26 h 76"/>
                <a:gd name="T84" fmla="*/ 55 w 75"/>
                <a:gd name="T85" fmla="*/ 32 h 76"/>
                <a:gd name="T86" fmla="*/ 57 w 75"/>
                <a:gd name="T87" fmla="*/ 39 h 76"/>
                <a:gd name="T88" fmla="*/ 57 w 75"/>
                <a:gd name="T89" fmla="*/ 39 h 76"/>
                <a:gd name="T90" fmla="*/ 55 w 75"/>
                <a:gd name="T91" fmla="*/ 46 h 76"/>
                <a:gd name="T92" fmla="*/ 51 w 75"/>
                <a:gd name="T93" fmla="*/ 52 h 76"/>
                <a:gd name="T94" fmla="*/ 46 w 75"/>
                <a:gd name="T95" fmla="*/ 56 h 76"/>
                <a:gd name="T96" fmla="*/ 38 w 75"/>
                <a:gd name="T97" fmla="*/ 57 h 76"/>
                <a:gd name="T98" fmla="*/ 38 w 75"/>
                <a:gd name="T99" fmla="*/ 57 h 76"/>
                <a:gd name="T100" fmla="*/ 31 w 75"/>
                <a:gd name="T101" fmla="*/ 56 h 76"/>
                <a:gd name="T102" fmla="*/ 25 w 75"/>
                <a:gd name="T103" fmla="*/ 52 h 76"/>
                <a:gd name="T104" fmla="*/ 20 w 75"/>
                <a:gd name="T105" fmla="*/ 46 h 76"/>
                <a:gd name="T106" fmla="*/ 20 w 75"/>
                <a:gd name="T107" fmla="*/ 39 h 76"/>
                <a:gd name="T108" fmla="*/ 20 w 75"/>
                <a:gd name="T109" fmla="*/ 39 h 76"/>
                <a:gd name="T110" fmla="*/ 20 w 75"/>
                <a:gd name="T111" fmla="*/ 32 h 76"/>
                <a:gd name="T112" fmla="*/ 25 w 75"/>
                <a:gd name="T113" fmla="*/ 26 h 76"/>
                <a:gd name="T114" fmla="*/ 31 w 75"/>
                <a:gd name="T115" fmla="*/ 21 h 76"/>
                <a:gd name="T116" fmla="*/ 38 w 75"/>
                <a:gd name="T117" fmla="*/ 21 h 76"/>
                <a:gd name="T118" fmla="*/ 38 w 75"/>
                <a:gd name="T119" fmla="*/ 21 h 7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75"/>
                <a:gd name="T181" fmla="*/ 0 h 76"/>
                <a:gd name="T182" fmla="*/ 75 w 75"/>
                <a:gd name="T183" fmla="*/ 76 h 7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75" h="76">
                  <a:moveTo>
                    <a:pt x="38" y="0"/>
                  </a:moveTo>
                  <a:lnTo>
                    <a:pt x="38" y="0"/>
                  </a:lnTo>
                  <a:lnTo>
                    <a:pt x="46" y="2"/>
                  </a:lnTo>
                  <a:lnTo>
                    <a:pt x="53" y="4"/>
                  </a:lnTo>
                  <a:lnTo>
                    <a:pt x="59" y="8"/>
                  </a:lnTo>
                  <a:lnTo>
                    <a:pt x="64" y="11"/>
                  </a:lnTo>
                  <a:lnTo>
                    <a:pt x="70" y="17"/>
                  </a:lnTo>
                  <a:lnTo>
                    <a:pt x="73" y="24"/>
                  </a:lnTo>
                  <a:lnTo>
                    <a:pt x="75" y="32"/>
                  </a:lnTo>
                  <a:lnTo>
                    <a:pt x="75" y="39"/>
                  </a:lnTo>
                  <a:lnTo>
                    <a:pt x="75" y="46"/>
                  </a:lnTo>
                  <a:lnTo>
                    <a:pt x="73" y="54"/>
                  </a:lnTo>
                  <a:lnTo>
                    <a:pt x="70" y="59"/>
                  </a:lnTo>
                  <a:lnTo>
                    <a:pt x="64" y="65"/>
                  </a:lnTo>
                  <a:lnTo>
                    <a:pt x="59" y="70"/>
                  </a:lnTo>
                  <a:lnTo>
                    <a:pt x="53" y="74"/>
                  </a:lnTo>
                  <a:lnTo>
                    <a:pt x="46" y="76"/>
                  </a:lnTo>
                  <a:lnTo>
                    <a:pt x="38" y="76"/>
                  </a:lnTo>
                  <a:lnTo>
                    <a:pt x="31" y="76"/>
                  </a:lnTo>
                  <a:lnTo>
                    <a:pt x="24" y="74"/>
                  </a:lnTo>
                  <a:lnTo>
                    <a:pt x="16" y="70"/>
                  </a:lnTo>
                  <a:lnTo>
                    <a:pt x="11" y="65"/>
                  </a:lnTo>
                  <a:lnTo>
                    <a:pt x="7" y="59"/>
                  </a:lnTo>
                  <a:lnTo>
                    <a:pt x="3" y="54"/>
                  </a:lnTo>
                  <a:lnTo>
                    <a:pt x="1" y="46"/>
                  </a:lnTo>
                  <a:lnTo>
                    <a:pt x="0" y="39"/>
                  </a:lnTo>
                  <a:lnTo>
                    <a:pt x="1" y="32"/>
                  </a:lnTo>
                  <a:lnTo>
                    <a:pt x="3" y="24"/>
                  </a:lnTo>
                  <a:lnTo>
                    <a:pt x="7" y="17"/>
                  </a:lnTo>
                  <a:lnTo>
                    <a:pt x="11" y="11"/>
                  </a:lnTo>
                  <a:lnTo>
                    <a:pt x="16" y="8"/>
                  </a:lnTo>
                  <a:lnTo>
                    <a:pt x="24" y="4"/>
                  </a:lnTo>
                  <a:lnTo>
                    <a:pt x="31" y="2"/>
                  </a:lnTo>
                  <a:lnTo>
                    <a:pt x="38" y="0"/>
                  </a:lnTo>
                  <a:close/>
                  <a:moveTo>
                    <a:pt x="38" y="21"/>
                  </a:moveTo>
                  <a:lnTo>
                    <a:pt x="38" y="21"/>
                  </a:lnTo>
                  <a:lnTo>
                    <a:pt x="46" y="21"/>
                  </a:lnTo>
                  <a:lnTo>
                    <a:pt x="51" y="26"/>
                  </a:lnTo>
                  <a:lnTo>
                    <a:pt x="55" y="32"/>
                  </a:lnTo>
                  <a:lnTo>
                    <a:pt x="57" y="39"/>
                  </a:lnTo>
                  <a:lnTo>
                    <a:pt x="55" y="46"/>
                  </a:lnTo>
                  <a:lnTo>
                    <a:pt x="51" y="52"/>
                  </a:lnTo>
                  <a:lnTo>
                    <a:pt x="46" y="56"/>
                  </a:lnTo>
                  <a:lnTo>
                    <a:pt x="38" y="57"/>
                  </a:lnTo>
                  <a:lnTo>
                    <a:pt x="31" y="56"/>
                  </a:lnTo>
                  <a:lnTo>
                    <a:pt x="25" y="52"/>
                  </a:lnTo>
                  <a:lnTo>
                    <a:pt x="20" y="46"/>
                  </a:lnTo>
                  <a:lnTo>
                    <a:pt x="20" y="39"/>
                  </a:lnTo>
                  <a:lnTo>
                    <a:pt x="20" y="32"/>
                  </a:lnTo>
                  <a:lnTo>
                    <a:pt x="25" y="26"/>
                  </a:lnTo>
                  <a:lnTo>
                    <a:pt x="31" y="21"/>
                  </a:lnTo>
                  <a:lnTo>
                    <a:pt x="38" y="21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2537">
              <a:extLst>
                <a:ext uri="{FF2B5EF4-FFF2-40B4-BE49-F238E27FC236}">
                  <a16:creationId xmlns:a16="http://schemas.microsoft.com/office/drawing/2014/main" id="{7A688B9C-036A-477F-8C3C-5A0AD1F51E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8563" y="2809875"/>
              <a:ext cx="120650" cy="120650"/>
            </a:xfrm>
            <a:custGeom>
              <a:avLst/>
              <a:gdLst>
                <a:gd name="T0" fmla="*/ 39 w 76"/>
                <a:gd name="T1" fmla="*/ 0 h 76"/>
                <a:gd name="T2" fmla="*/ 39 w 76"/>
                <a:gd name="T3" fmla="*/ 0 h 76"/>
                <a:gd name="T4" fmla="*/ 46 w 76"/>
                <a:gd name="T5" fmla="*/ 2 h 76"/>
                <a:gd name="T6" fmla="*/ 53 w 76"/>
                <a:gd name="T7" fmla="*/ 4 h 76"/>
                <a:gd name="T8" fmla="*/ 59 w 76"/>
                <a:gd name="T9" fmla="*/ 8 h 76"/>
                <a:gd name="T10" fmla="*/ 64 w 76"/>
                <a:gd name="T11" fmla="*/ 11 h 76"/>
                <a:gd name="T12" fmla="*/ 70 w 76"/>
                <a:gd name="T13" fmla="*/ 17 h 76"/>
                <a:gd name="T14" fmla="*/ 74 w 76"/>
                <a:gd name="T15" fmla="*/ 24 h 76"/>
                <a:gd name="T16" fmla="*/ 76 w 76"/>
                <a:gd name="T17" fmla="*/ 32 h 76"/>
                <a:gd name="T18" fmla="*/ 76 w 76"/>
                <a:gd name="T19" fmla="*/ 39 h 76"/>
                <a:gd name="T20" fmla="*/ 76 w 76"/>
                <a:gd name="T21" fmla="*/ 39 h 76"/>
                <a:gd name="T22" fmla="*/ 76 w 76"/>
                <a:gd name="T23" fmla="*/ 46 h 76"/>
                <a:gd name="T24" fmla="*/ 74 w 76"/>
                <a:gd name="T25" fmla="*/ 54 h 76"/>
                <a:gd name="T26" fmla="*/ 70 w 76"/>
                <a:gd name="T27" fmla="*/ 59 h 76"/>
                <a:gd name="T28" fmla="*/ 64 w 76"/>
                <a:gd name="T29" fmla="*/ 65 h 76"/>
                <a:gd name="T30" fmla="*/ 59 w 76"/>
                <a:gd name="T31" fmla="*/ 70 h 76"/>
                <a:gd name="T32" fmla="*/ 53 w 76"/>
                <a:gd name="T33" fmla="*/ 74 h 76"/>
                <a:gd name="T34" fmla="*/ 46 w 76"/>
                <a:gd name="T35" fmla="*/ 76 h 76"/>
                <a:gd name="T36" fmla="*/ 39 w 76"/>
                <a:gd name="T37" fmla="*/ 76 h 76"/>
                <a:gd name="T38" fmla="*/ 39 w 76"/>
                <a:gd name="T39" fmla="*/ 76 h 76"/>
                <a:gd name="T40" fmla="*/ 31 w 76"/>
                <a:gd name="T41" fmla="*/ 76 h 76"/>
                <a:gd name="T42" fmla="*/ 24 w 76"/>
                <a:gd name="T43" fmla="*/ 74 h 76"/>
                <a:gd name="T44" fmla="*/ 17 w 76"/>
                <a:gd name="T45" fmla="*/ 70 h 76"/>
                <a:gd name="T46" fmla="*/ 11 w 76"/>
                <a:gd name="T47" fmla="*/ 65 h 76"/>
                <a:gd name="T48" fmla="*/ 7 w 76"/>
                <a:gd name="T49" fmla="*/ 59 h 76"/>
                <a:gd name="T50" fmla="*/ 4 w 76"/>
                <a:gd name="T51" fmla="*/ 54 h 76"/>
                <a:gd name="T52" fmla="*/ 2 w 76"/>
                <a:gd name="T53" fmla="*/ 46 h 76"/>
                <a:gd name="T54" fmla="*/ 0 w 76"/>
                <a:gd name="T55" fmla="*/ 39 h 76"/>
                <a:gd name="T56" fmla="*/ 0 w 76"/>
                <a:gd name="T57" fmla="*/ 39 h 76"/>
                <a:gd name="T58" fmla="*/ 2 w 76"/>
                <a:gd name="T59" fmla="*/ 32 h 76"/>
                <a:gd name="T60" fmla="*/ 4 w 76"/>
                <a:gd name="T61" fmla="*/ 24 h 76"/>
                <a:gd name="T62" fmla="*/ 7 w 76"/>
                <a:gd name="T63" fmla="*/ 17 h 76"/>
                <a:gd name="T64" fmla="*/ 11 w 76"/>
                <a:gd name="T65" fmla="*/ 11 h 76"/>
                <a:gd name="T66" fmla="*/ 17 w 76"/>
                <a:gd name="T67" fmla="*/ 8 h 76"/>
                <a:gd name="T68" fmla="*/ 24 w 76"/>
                <a:gd name="T69" fmla="*/ 4 h 76"/>
                <a:gd name="T70" fmla="*/ 31 w 76"/>
                <a:gd name="T71" fmla="*/ 2 h 76"/>
                <a:gd name="T72" fmla="*/ 39 w 76"/>
                <a:gd name="T73" fmla="*/ 0 h 76"/>
                <a:gd name="T74" fmla="*/ 39 w 76"/>
                <a:gd name="T75" fmla="*/ 0 h 76"/>
                <a:gd name="T76" fmla="*/ 39 w 76"/>
                <a:gd name="T77" fmla="*/ 21 h 76"/>
                <a:gd name="T78" fmla="*/ 39 w 76"/>
                <a:gd name="T79" fmla="*/ 21 h 76"/>
                <a:gd name="T80" fmla="*/ 46 w 76"/>
                <a:gd name="T81" fmla="*/ 21 h 76"/>
                <a:gd name="T82" fmla="*/ 52 w 76"/>
                <a:gd name="T83" fmla="*/ 26 h 76"/>
                <a:gd name="T84" fmla="*/ 55 w 76"/>
                <a:gd name="T85" fmla="*/ 32 h 76"/>
                <a:gd name="T86" fmla="*/ 57 w 76"/>
                <a:gd name="T87" fmla="*/ 39 h 76"/>
                <a:gd name="T88" fmla="*/ 57 w 76"/>
                <a:gd name="T89" fmla="*/ 39 h 76"/>
                <a:gd name="T90" fmla="*/ 55 w 76"/>
                <a:gd name="T91" fmla="*/ 46 h 76"/>
                <a:gd name="T92" fmla="*/ 52 w 76"/>
                <a:gd name="T93" fmla="*/ 52 h 76"/>
                <a:gd name="T94" fmla="*/ 46 w 76"/>
                <a:gd name="T95" fmla="*/ 56 h 76"/>
                <a:gd name="T96" fmla="*/ 39 w 76"/>
                <a:gd name="T97" fmla="*/ 57 h 76"/>
                <a:gd name="T98" fmla="*/ 39 w 76"/>
                <a:gd name="T99" fmla="*/ 57 h 76"/>
                <a:gd name="T100" fmla="*/ 31 w 76"/>
                <a:gd name="T101" fmla="*/ 56 h 76"/>
                <a:gd name="T102" fmla="*/ 24 w 76"/>
                <a:gd name="T103" fmla="*/ 52 h 76"/>
                <a:gd name="T104" fmla="*/ 20 w 76"/>
                <a:gd name="T105" fmla="*/ 46 h 76"/>
                <a:gd name="T106" fmla="*/ 18 w 76"/>
                <a:gd name="T107" fmla="*/ 39 h 76"/>
                <a:gd name="T108" fmla="*/ 18 w 76"/>
                <a:gd name="T109" fmla="*/ 39 h 76"/>
                <a:gd name="T110" fmla="*/ 20 w 76"/>
                <a:gd name="T111" fmla="*/ 32 h 76"/>
                <a:gd name="T112" fmla="*/ 24 w 76"/>
                <a:gd name="T113" fmla="*/ 26 h 76"/>
                <a:gd name="T114" fmla="*/ 31 w 76"/>
                <a:gd name="T115" fmla="*/ 21 h 76"/>
                <a:gd name="T116" fmla="*/ 39 w 76"/>
                <a:gd name="T117" fmla="*/ 21 h 76"/>
                <a:gd name="T118" fmla="*/ 39 w 76"/>
                <a:gd name="T119" fmla="*/ 21 h 7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76"/>
                <a:gd name="T181" fmla="*/ 0 h 76"/>
                <a:gd name="T182" fmla="*/ 76 w 76"/>
                <a:gd name="T183" fmla="*/ 76 h 7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76" h="76">
                  <a:moveTo>
                    <a:pt x="39" y="0"/>
                  </a:moveTo>
                  <a:lnTo>
                    <a:pt x="39" y="0"/>
                  </a:lnTo>
                  <a:lnTo>
                    <a:pt x="46" y="2"/>
                  </a:lnTo>
                  <a:lnTo>
                    <a:pt x="53" y="4"/>
                  </a:lnTo>
                  <a:lnTo>
                    <a:pt x="59" y="8"/>
                  </a:lnTo>
                  <a:lnTo>
                    <a:pt x="64" y="11"/>
                  </a:lnTo>
                  <a:lnTo>
                    <a:pt x="70" y="17"/>
                  </a:lnTo>
                  <a:lnTo>
                    <a:pt x="74" y="24"/>
                  </a:lnTo>
                  <a:lnTo>
                    <a:pt x="76" y="32"/>
                  </a:lnTo>
                  <a:lnTo>
                    <a:pt x="76" y="39"/>
                  </a:lnTo>
                  <a:lnTo>
                    <a:pt x="76" y="46"/>
                  </a:lnTo>
                  <a:lnTo>
                    <a:pt x="74" y="54"/>
                  </a:lnTo>
                  <a:lnTo>
                    <a:pt x="70" y="59"/>
                  </a:lnTo>
                  <a:lnTo>
                    <a:pt x="64" y="65"/>
                  </a:lnTo>
                  <a:lnTo>
                    <a:pt x="59" y="70"/>
                  </a:lnTo>
                  <a:lnTo>
                    <a:pt x="53" y="74"/>
                  </a:lnTo>
                  <a:lnTo>
                    <a:pt x="46" y="76"/>
                  </a:lnTo>
                  <a:lnTo>
                    <a:pt x="39" y="76"/>
                  </a:lnTo>
                  <a:lnTo>
                    <a:pt x="31" y="76"/>
                  </a:lnTo>
                  <a:lnTo>
                    <a:pt x="24" y="74"/>
                  </a:lnTo>
                  <a:lnTo>
                    <a:pt x="17" y="70"/>
                  </a:lnTo>
                  <a:lnTo>
                    <a:pt x="11" y="65"/>
                  </a:lnTo>
                  <a:lnTo>
                    <a:pt x="7" y="59"/>
                  </a:lnTo>
                  <a:lnTo>
                    <a:pt x="4" y="54"/>
                  </a:lnTo>
                  <a:lnTo>
                    <a:pt x="2" y="46"/>
                  </a:lnTo>
                  <a:lnTo>
                    <a:pt x="0" y="39"/>
                  </a:lnTo>
                  <a:lnTo>
                    <a:pt x="2" y="32"/>
                  </a:lnTo>
                  <a:lnTo>
                    <a:pt x="4" y="24"/>
                  </a:lnTo>
                  <a:lnTo>
                    <a:pt x="7" y="17"/>
                  </a:lnTo>
                  <a:lnTo>
                    <a:pt x="11" y="11"/>
                  </a:lnTo>
                  <a:lnTo>
                    <a:pt x="17" y="8"/>
                  </a:lnTo>
                  <a:lnTo>
                    <a:pt x="24" y="4"/>
                  </a:lnTo>
                  <a:lnTo>
                    <a:pt x="31" y="2"/>
                  </a:lnTo>
                  <a:lnTo>
                    <a:pt x="39" y="0"/>
                  </a:lnTo>
                  <a:close/>
                  <a:moveTo>
                    <a:pt x="39" y="21"/>
                  </a:moveTo>
                  <a:lnTo>
                    <a:pt x="39" y="21"/>
                  </a:lnTo>
                  <a:lnTo>
                    <a:pt x="46" y="21"/>
                  </a:lnTo>
                  <a:lnTo>
                    <a:pt x="52" y="26"/>
                  </a:lnTo>
                  <a:lnTo>
                    <a:pt x="55" y="32"/>
                  </a:lnTo>
                  <a:lnTo>
                    <a:pt x="57" y="39"/>
                  </a:lnTo>
                  <a:lnTo>
                    <a:pt x="55" y="46"/>
                  </a:lnTo>
                  <a:lnTo>
                    <a:pt x="52" y="52"/>
                  </a:lnTo>
                  <a:lnTo>
                    <a:pt x="46" y="56"/>
                  </a:lnTo>
                  <a:lnTo>
                    <a:pt x="39" y="57"/>
                  </a:lnTo>
                  <a:lnTo>
                    <a:pt x="31" y="56"/>
                  </a:lnTo>
                  <a:lnTo>
                    <a:pt x="24" y="52"/>
                  </a:lnTo>
                  <a:lnTo>
                    <a:pt x="20" y="46"/>
                  </a:lnTo>
                  <a:lnTo>
                    <a:pt x="18" y="39"/>
                  </a:lnTo>
                  <a:lnTo>
                    <a:pt x="20" y="32"/>
                  </a:lnTo>
                  <a:lnTo>
                    <a:pt x="24" y="26"/>
                  </a:lnTo>
                  <a:lnTo>
                    <a:pt x="31" y="21"/>
                  </a:lnTo>
                  <a:lnTo>
                    <a:pt x="39" y="21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2538">
              <a:extLst>
                <a:ext uri="{FF2B5EF4-FFF2-40B4-BE49-F238E27FC236}">
                  <a16:creationId xmlns:a16="http://schemas.microsoft.com/office/drawing/2014/main" id="{593C6AC8-E075-4BE2-9D53-3A6779739B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2809875"/>
              <a:ext cx="119063" cy="120650"/>
            </a:xfrm>
            <a:custGeom>
              <a:avLst/>
              <a:gdLst>
                <a:gd name="T0" fmla="*/ 37 w 75"/>
                <a:gd name="T1" fmla="*/ 0 h 76"/>
                <a:gd name="T2" fmla="*/ 37 w 75"/>
                <a:gd name="T3" fmla="*/ 0 h 76"/>
                <a:gd name="T4" fmla="*/ 46 w 75"/>
                <a:gd name="T5" fmla="*/ 2 h 76"/>
                <a:gd name="T6" fmla="*/ 51 w 75"/>
                <a:gd name="T7" fmla="*/ 4 h 76"/>
                <a:gd name="T8" fmla="*/ 59 w 75"/>
                <a:gd name="T9" fmla="*/ 8 h 76"/>
                <a:gd name="T10" fmla="*/ 64 w 75"/>
                <a:gd name="T11" fmla="*/ 11 h 76"/>
                <a:gd name="T12" fmla="*/ 68 w 75"/>
                <a:gd name="T13" fmla="*/ 17 h 76"/>
                <a:gd name="T14" fmla="*/ 72 w 75"/>
                <a:gd name="T15" fmla="*/ 24 h 76"/>
                <a:gd name="T16" fmla="*/ 75 w 75"/>
                <a:gd name="T17" fmla="*/ 32 h 76"/>
                <a:gd name="T18" fmla="*/ 75 w 75"/>
                <a:gd name="T19" fmla="*/ 39 h 76"/>
                <a:gd name="T20" fmla="*/ 75 w 75"/>
                <a:gd name="T21" fmla="*/ 39 h 76"/>
                <a:gd name="T22" fmla="*/ 75 w 75"/>
                <a:gd name="T23" fmla="*/ 46 h 76"/>
                <a:gd name="T24" fmla="*/ 72 w 75"/>
                <a:gd name="T25" fmla="*/ 54 h 76"/>
                <a:gd name="T26" fmla="*/ 68 w 75"/>
                <a:gd name="T27" fmla="*/ 59 h 76"/>
                <a:gd name="T28" fmla="*/ 64 w 75"/>
                <a:gd name="T29" fmla="*/ 65 h 76"/>
                <a:gd name="T30" fmla="*/ 59 w 75"/>
                <a:gd name="T31" fmla="*/ 70 h 76"/>
                <a:gd name="T32" fmla="*/ 51 w 75"/>
                <a:gd name="T33" fmla="*/ 74 h 76"/>
                <a:gd name="T34" fmla="*/ 46 w 75"/>
                <a:gd name="T35" fmla="*/ 76 h 76"/>
                <a:gd name="T36" fmla="*/ 37 w 75"/>
                <a:gd name="T37" fmla="*/ 76 h 76"/>
                <a:gd name="T38" fmla="*/ 37 w 75"/>
                <a:gd name="T39" fmla="*/ 76 h 76"/>
                <a:gd name="T40" fmla="*/ 29 w 75"/>
                <a:gd name="T41" fmla="*/ 76 h 76"/>
                <a:gd name="T42" fmla="*/ 22 w 75"/>
                <a:gd name="T43" fmla="*/ 74 h 76"/>
                <a:gd name="T44" fmla="*/ 16 w 75"/>
                <a:gd name="T45" fmla="*/ 70 h 76"/>
                <a:gd name="T46" fmla="*/ 11 w 75"/>
                <a:gd name="T47" fmla="*/ 65 h 76"/>
                <a:gd name="T48" fmla="*/ 5 w 75"/>
                <a:gd name="T49" fmla="*/ 59 h 76"/>
                <a:gd name="T50" fmla="*/ 3 w 75"/>
                <a:gd name="T51" fmla="*/ 54 h 76"/>
                <a:gd name="T52" fmla="*/ 0 w 75"/>
                <a:gd name="T53" fmla="*/ 46 h 76"/>
                <a:gd name="T54" fmla="*/ 0 w 75"/>
                <a:gd name="T55" fmla="*/ 39 h 76"/>
                <a:gd name="T56" fmla="*/ 0 w 75"/>
                <a:gd name="T57" fmla="*/ 39 h 76"/>
                <a:gd name="T58" fmla="*/ 0 w 75"/>
                <a:gd name="T59" fmla="*/ 32 h 76"/>
                <a:gd name="T60" fmla="*/ 3 w 75"/>
                <a:gd name="T61" fmla="*/ 24 h 76"/>
                <a:gd name="T62" fmla="*/ 5 w 75"/>
                <a:gd name="T63" fmla="*/ 17 h 76"/>
                <a:gd name="T64" fmla="*/ 11 w 75"/>
                <a:gd name="T65" fmla="*/ 11 h 76"/>
                <a:gd name="T66" fmla="*/ 16 w 75"/>
                <a:gd name="T67" fmla="*/ 8 h 76"/>
                <a:gd name="T68" fmla="*/ 22 w 75"/>
                <a:gd name="T69" fmla="*/ 4 h 76"/>
                <a:gd name="T70" fmla="*/ 29 w 75"/>
                <a:gd name="T71" fmla="*/ 2 h 76"/>
                <a:gd name="T72" fmla="*/ 37 w 75"/>
                <a:gd name="T73" fmla="*/ 0 h 76"/>
                <a:gd name="T74" fmla="*/ 37 w 75"/>
                <a:gd name="T75" fmla="*/ 0 h 76"/>
                <a:gd name="T76" fmla="*/ 37 w 75"/>
                <a:gd name="T77" fmla="*/ 21 h 76"/>
                <a:gd name="T78" fmla="*/ 37 w 75"/>
                <a:gd name="T79" fmla="*/ 21 h 76"/>
                <a:gd name="T80" fmla="*/ 44 w 75"/>
                <a:gd name="T81" fmla="*/ 21 h 76"/>
                <a:gd name="T82" fmla="*/ 51 w 75"/>
                <a:gd name="T83" fmla="*/ 26 h 76"/>
                <a:gd name="T84" fmla="*/ 55 w 75"/>
                <a:gd name="T85" fmla="*/ 32 h 76"/>
                <a:gd name="T86" fmla="*/ 57 w 75"/>
                <a:gd name="T87" fmla="*/ 39 h 76"/>
                <a:gd name="T88" fmla="*/ 57 w 75"/>
                <a:gd name="T89" fmla="*/ 39 h 76"/>
                <a:gd name="T90" fmla="*/ 55 w 75"/>
                <a:gd name="T91" fmla="*/ 46 h 76"/>
                <a:gd name="T92" fmla="*/ 51 w 75"/>
                <a:gd name="T93" fmla="*/ 52 h 76"/>
                <a:gd name="T94" fmla="*/ 44 w 75"/>
                <a:gd name="T95" fmla="*/ 56 h 76"/>
                <a:gd name="T96" fmla="*/ 37 w 75"/>
                <a:gd name="T97" fmla="*/ 57 h 76"/>
                <a:gd name="T98" fmla="*/ 37 w 75"/>
                <a:gd name="T99" fmla="*/ 57 h 76"/>
                <a:gd name="T100" fmla="*/ 29 w 75"/>
                <a:gd name="T101" fmla="*/ 56 h 76"/>
                <a:gd name="T102" fmla="*/ 24 w 75"/>
                <a:gd name="T103" fmla="*/ 52 h 76"/>
                <a:gd name="T104" fmla="*/ 20 w 75"/>
                <a:gd name="T105" fmla="*/ 46 h 76"/>
                <a:gd name="T106" fmla="*/ 18 w 75"/>
                <a:gd name="T107" fmla="*/ 39 h 76"/>
                <a:gd name="T108" fmla="*/ 18 w 75"/>
                <a:gd name="T109" fmla="*/ 39 h 76"/>
                <a:gd name="T110" fmla="*/ 20 w 75"/>
                <a:gd name="T111" fmla="*/ 32 h 76"/>
                <a:gd name="T112" fmla="*/ 24 w 75"/>
                <a:gd name="T113" fmla="*/ 26 h 76"/>
                <a:gd name="T114" fmla="*/ 29 w 75"/>
                <a:gd name="T115" fmla="*/ 21 h 76"/>
                <a:gd name="T116" fmla="*/ 37 w 75"/>
                <a:gd name="T117" fmla="*/ 21 h 76"/>
                <a:gd name="T118" fmla="*/ 37 w 75"/>
                <a:gd name="T119" fmla="*/ 21 h 7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75"/>
                <a:gd name="T181" fmla="*/ 0 h 76"/>
                <a:gd name="T182" fmla="*/ 75 w 75"/>
                <a:gd name="T183" fmla="*/ 76 h 7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75" h="76">
                  <a:moveTo>
                    <a:pt x="37" y="0"/>
                  </a:moveTo>
                  <a:lnTo>
                    <a:pt x="37" y="0"/>
                  </a:lnTo>
                  <a:lnTo>
                    <a:pt x="46" y="2"/>
                  </a:lnTo>
                  <a:lnTo>
                    <a:pt x="51" y="4"/>
                  </a:lnTo>
                  <a:lnTo>
                    <a:pt x="59" y="8"/>
                  </a:lnTo>
                  <a:lnTo>
                    <a:pt x="64" y="11"/>
                  </a:lnTo>
                  <a:lnTo>
                    <a:pt x="68" y="17"/>
                  </a:lnTo>
                  <a:lnTo>
                    <a:pt x="72" y="24"/>
                  </a:lnTo>
                  <a:lnTo>
                    <a:pt x="75" y="32"/>
                  </a:lnTo>
                  <a:lnTo>
                    <a:pt x="75" y="39"/>
                  </a:lnTo>
                  <a:lnTo>
                    <a:pt x="75" y="46"/>
                  </a:lnTo>
                  <a:lnTo>
                    <a:pt x="72" y="54"/>
                  </a:lnTo>
                  <a:lnTo>
                    <a:pt x="68" y="59"/>
                  </a:lnTo>
                  <a:lnTo>
                    <a:pt x="64" y="65"/>
                  </a:lnTo>
                  <a:lnTo>
                    <a:pt x="59" y="70"/>
                  </a:lnTo>
                  <a:lnTo>
                    <a:pt x="51" y="74"/>
                  </a:lnTo>
                  <a:lnTo>
                    <a:pt x="46" y="76"/>
                  </a:lnTo>
                  <a:lnTo>
                    <a:pt x="37" y="76"/>
                  </a:lnTo>
                  <a:lnTo>
                    <a:pt x="29" y="76"/>
                  </a:lnTo>
                  <a:lnTo>
                    <a:pt x="22" y="74"/>
                  </a:lnTo>
                  <a:lnTo>
                    <a:pt x="16" y="70"/>
                  </a:lnTo>
                  <a:lnTo>
                    <a:pt x="11" y="65"/>
                  </a:lnTo>
                  <a:lnTo>
                    <a:pt x="5" y="59"/>
                  </a:lnTo>
                  <a:lnTo>
                    <a:pt x="3" y="54"/>
                  </a:lnTo>
                  <a:lnTo>
                    <a:pt x="0" y="46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3" y="24"/>
                  </a:lnTo>
                  <a:lnTo>
                    <a:pt x="5" y="17"/>
                  </a:lnTo>
                  <a:lnTo>
                    <a:pt x="11" y="11"/>
                  </a:lnTo>
                  <a:lnTo>
                    <a:pt x="16" y="8"/>
                  </a:lnTo>
                  <a:lnTo>
                    <a:pt x="22" y="4"/>
                  </a:lnTo>
                  <a:lnTo>
                    <a:pt x="29" y="2"/>
                  </a:lnTo>
                  <a:lnTo>
                    <a:pt x="37" y="0"/>
                  </a:lnTo>
                  <a:close/>
                  <a:moveTo>
                    <a:pt x="37" y="21"/>
                  </a:moveTo>
                  <a:lnTo>
                    <a:pt x="37" y="21"/>
                  </a:lnTo>
                  <a:lnTo>
                    <a:pt x="44" y="21"/>
                  </a:lnTo>
                  <a:lnTo>
                    <a:pt x="51" y="26"/>
                  </a:lnTo>
                  <a:lnTo>
                    <a:pt x="55" y="32"/>
                  </a:lnTo>
                  <a:lnTo>
                    <a:pt x="57" y="39"/>
                  </a:lnTo>
                  <a:lnTo>
                    <a:pt x="55" y="46"/>
                  </a:lnTo>
                  <a:lnTo>
                    <a:pt x="51" y="52"/>
                  </a:lnTo>
                  <a:lnTo>
                    <a:pt x="44" y="56"/>
                  </a:lnTo>
                  <a:lnTo>
                    <a:pt x="37" y="57"/>
                  </a:lnTo>
                  <a:lnTo>
                    <a:pt x="29" y="56"/>
                  </a:lnTo>
                  <a:lnTo>
                    <a:pt x="24" y="52"/>
                  </a:lnTo>
                  <a:lnTo>
                    <a:pt x="20" y="46"/>
                  </a:lnTo>
                  <a:lnTo>
                    <a:pt x="18" y="39"/>
                  </a:lnTo>
                  <a:lnTo>
                    <a:pt x="20" y="32"/>
                  </a:lnTo>
                  <a:lnTo>
                    <a:pt x="24" y="26"/>
                  </a:lnTo>
                  <a:lnTo>
                    <a:pt x="29" y="21"/>
                  </a:lnTo>
                  <a:lnTo>
                    <a:pt x="37" y="21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539">
              <a:extLst>
                <a:ext uri="{FF2B5EF4-FFF2-40B4-BE49-F238E27FC236}">
                  <a16:creationId xmlns:a16="http://schemas.microsoft.com/office/drawing/2014/main" id="{AAC0CE2A-E49A-455D-B6A4-F117CA9E6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963" y="2787650"/>
              <a:ext cx="239713" cy="90488"/>
            </a:xfrm>
            <a:custGeom>
              <a:avLst/>
              <a:gdLst>
                <a:gd name="T0" fmla="*/ 0 w 151"/>
                <a:gd name="T1" fmla="*/ 57 h 57"/>
                <a:gd name="T2" fmla="*/ 0 w 151"/>
                <a:gd name="T3" fmla="*/ 57 h 57"/>
                <a:gd name="T4" fmla="*/ 0 w 151"/>
                <a:gd name="T5" fmla="*/ 0 h 57"/>
                <a:gd name="T6" fmla="*/ 151 w 151"/>
                <a:gd name="T7" fmla="*/ 0 h 57"/>
                <a:gd name="T8" fmla="*/ 151 w 151"/>
                <a:gd name="T9" fmla="*/ 9 h 57"/>
                <a:gd name="T10" fmla="*/ 87 w 151"/>
                <a:gd name="T11" fmla="*/ 9 h 57"/>
                <a:gd name="T12" fmla="*/ 87 w 151"/>
                <a:gd name="T13" fmla="*/ 9 h 57"/>
                <a:gd name="T14" fmla="*/ 78 w 151"/>
                <a:gd name="T15" fmla="*/ 11 h 57"/>
                <a:gd name="T16" fmla="*/ 70 w 151"/>
                <a:gd name="T17" fmla="*/ 13 h 57"/>
                <a:gd name="T18" fmla="*/ 63 w 151"/>
                <a:gd name="T19" fmla="*/ 16 h 57"/>
                <a:gd name="T20" fmla="*/ 57 w 151"/>
                <a:gd name="T21" fmla="*/ 22 h 57"/>
                <a:gd name="T22" fmla="*/ 52 w 151"/>
                <a:gd name="T23" fmla="*/ 27 h 57"/>
                <a:gd name="T24" fmla="*/ 48 w 151"/>
                <a:gd name="T25" fmla="*/ 35 h 57"/>
                <a:gd name="T26" fmla="*/ 46 w 151"/>
                <a:gd name="T27" fmla="*/ 42 h 57"/>
                <a:gd name="T28" fmla="*/ 44 w 151"/>
                <a:gd name="T29" fmla="*/ 51 h 57"/>
                <a:gd name="T30" fmla="*/ 44 w 151"/>
                <a:gd name="T31" fmla="*/ 51 h 57"/>
                <a:gd name="T32" fmla="*/ 44 w 151"/>
                <a:gd name="T33" fmla="*/ 57 h 57"/>
                <a:gd name="T34" fmla="*/ 0 w 151"/>
                <a:gd name="T35" fmla="*/ 57 h 57"/>
                <a:gd name="T36" fmla="*/ 0 w 151"/>
                <a:gd name="T37" fmla="*/ 57 h 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51"/>
                <a:gd name="T58" fmla="*/ 0 h 57"/>
                <a:gd name="T59" fmla="*/ 151 w 151"/>
                <a:gd name="T60" fmla="*/ 57 h 5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51" h="57">
                  <a:moveTo>
                    <a:pt x="0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9"/>
                  </a:lnTo>
                  <a:lnTo>
                    <a:pt x="87" y="9"/>
                  </a:lnTo>
                  <a:lnTo>
                    <a:pt x="78" y="11"/>
                  </a:lnTo>
                  <a:lnTo>
                    <a:pt x="70" y="13"/>
                  </a:lnTo>
                  <a:lnTo>
                    <a:pt x="63" y="16"/>
                  </a:lnTo>
                  <a:lnTo>
                    <a:pt x="57" y="22"/>
                  </a:lnTo>
                  <a:lnTo>
                    <a:pt x="52" y="27"/>
                  </a:lnTo>
                  <a:lnTo>
                    <a:pt x="48" y="35"/>
                  </a:lnTo>
                  <a:lnTo>
                    <a:pt x="46" y="42"/>
                  </a:lnTo>
                  <a:lnTo>
                    <a:pt x="44" y="51"/>
                  </a:lnTo>
                  <a:lnTo>
                    <a:pt x="44" y="57"/>
                  </a:lnTo>
                  <a:lnTo>
                    <a:pt x="0" y="57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540">
              <a:extLst>
                <a:ext uri="{FF2B5EF4-FFF2-40B4-BE49-F238E27FC236}">
                  <a16:creationId xmlns:a16="http://schemas.microsoft.com/office/drawing/2014/main" id="{701A2A20-5F7E-4FA0-A203-305C376701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5963" y="2600325"/>
              <a:ext cx="239713" cy="212725"/>
            </a:xfrm>
            <a:custGeom>
              <a:avLst/>
              <a:gdLst>
                <a:gd name="T0" fmla="*/ 0 w 151"/>
                <a:gd name="T1" fmla="*/ 134 h 134"/>
                <a:gd name="T2" fmla="*/ 0 w 151"/>
                <a:gd name="T3" fmla="*/ 134 h 134"/>
                <a:gd name="T4" fmla="*/ 0 w 151"/>
                <a:gd name="T5" fmla="*/ 39 h 134"/>
                <a:gd name="T6" fmla="*/ 0 w 151"/>
                <a:gd name="T7" fmla="*/ 39 h 134"/>
                <a:gd name="T8" fmla="*/ 2 w 151"/>
                <a:gd name="T9" fmla="*/ 31 h 134"/>
                <a:gd name="T10" fmla="*/ 4 w 151"/>
                <a:gd name="T11" fmla="*/ 24 h 134"/>
                <a:gd name="T12" fmla="*/ 8 w 151"/>
                <a:gd name="T13" fmla="*/ 16 h 134"/>
                <a:gd name="T14" fmla="*/ 13 w 151"/>
                <a:gd name="T15" fmla="*/ 11 h 134"/>
                <a:gd name="T16" fmla="*/ 19 w 151"/>
                <a:gd name="T17" fmla="*/ 7 h 134"/>
                <a:gd name="T18" fmla="*/ 24 w 151"/>
                <a:gd name="T19" fmla="*/ 4 h 134"/>
                <a:gd name="T20" fmla="*/ 31 w 151"/>
                <a:gd name="T21" fmla="*/ 0 h 134"/>
                <a:gd name="T22" fmla="*/ 41 w 151"/>
                <a:gd name="T23" fmla="*/ 0 h 134"/>
                <a:gd name="T24" fmla="*/ 41 w 151"/>
                <a:gd name="T25" fmla="*/ 0 h 134"/>
                <a:gd name="T26" fmla="*/ 151 w 151"/>
                <a:gd name="T27" fmla="*/ 0 h 134"/>
                <a:gd name="T28" fmla="*/ 151 w 151"/>
                <a:gd name="T29" fmla="*/ 121 h 134"/>
                <a:gd name="T30" fmla="*/ 46 w 151"/>
                <a:gd name="T31" fmla="*/ 121 h 134"/>
                <a:gd name="T32" fmla="*/ 46 w 151"/>
                <a:gd name="T33" fmla="*/ 121 h 134"/>
                <a:gd name="T34" fmla="*/ 44 w 151"/>
                <a:gd name="T35" fmla="*/ 129 h 134"/>
                <a:gd name="T36" fmla="*/ 44 w 151"/>
                <a:gd name="T37" fmla="*/ 129 h 134"/>
                <a:gd name="T38" fmla="*/ 44 w 151"/>
                <a:gd name="T39" fmla="*/ 134 h 134"/>
                <a:gd name="T40" fmla="*/ 0 w 151"/>
                <a:gd name="T41" fmla="*/ 134 h 134"/>
                <a:gd name="T42" fmla="*/ 0 w 151"/>
                <a:gd name="T43" fmla="*/ 134 h 134"/>
                <a:gd name="T44" fmla="*/ 72 w 151"/>
                <a:gd name="T45" fmla="*/ 9 h 134"/>
                <a:gd name="T46" fmla="*/ 72 w 151"/>
                <a:gd name="T47" fmla="*/ 9 h 134"/>
                <a:gd name="T48" fmla="*/ 72 w 151"/>
                <a:gd name="T49" fmla="*/ 83 h 134"/>
                <a:gd name="T50" fmla="*/ 9 w 151"/>
                <a:gd name="T51" fmla="*/ 83 h 134"/>
                <a:gd name="T52" fmla="*/ 9 w 151"/>
                <a:gd name="T53" fmla="*/ 83 h 134"/>
                <a:gd name="T54" fmla="*/ 9 w 151"/>
                <a:gd name="T55" fmla="*/ 39 h 134"/>
                <a:gd name="T56" fmla="*/ 9 w 151"/>
                <a:gd name="T57" fmla="*/ 39 h 134"/>
                <a:gd name="T58" fmla="*/ 9 w 151"/>
                <a:gd name="T59" fmla="*/ 33 h 134"/>
                <a:gd name="T60" fmla="*/ 11 w 151"/>
                <a:gd name="T61" fmla="*/ 27 h 134"/>
                <a:gd name="T62" fmla="*/ 15 w 151"/>
                <a:gd name="T63" fmla="*/ 22 h 134"/>
                <a:gd name="T64" fmla="*/ 19 w 151"/>
                <a:gd name="T65" fmla="*/ 18 h 134"/>
                <a:gd name="T66" fmla="*/ 22 w 151"/>
                <a:gd name="T67" fmla="*/ 15 h 134"/>
                <a:gd name="T68" fmla="*/ 28 w 151"/>
                <a:gd name="T69" fmla="*/ 11 h 134"/>
                <a:gd name="T70" fmla="*/ 33 w 151"/>
                <a:gd name="T71" fmla="*/ 9 h 134"/>
                <a:gd name="T72" fmla="*/ 41 w 151"/>
                <a:gd name="T73" fmla="*/ 9 h 134"/>
                <a:gd name="T74" fmla="*/ 72 w 151"/>
                <a:gd name="T75" fmla="*/ 9 h 134"/>
                <a:gd name="T76" fmla="*/ 72 w 151"/>
                <a:gd name="T77" fmla="*/ 9 h 13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51"/>
                <a:gd name="T118" fmla="*/ 0 h 134"/>
                <a:gd name="T119" fmla="*/ 151 w 151"/>
                <a:gd name="T120" fmla="*/ 134 h 13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51" h="134">
                  <a:moveTo>
                    <a:pt x="0" y="134"/>
                  </a:moveTo>
                  <a:lnTo>
                    <a:pt x="0" y="134"/>
                  </a:lnTo>
                  <a:lnTo>
                    <a:pt x="0" y="39"/>
                  </a:lnTo>
                  <a:lnTo>
                    <a:pt x="2" y="31"/>
                  </a:lnTo>
                  <a:lnTo>
                    <a:pt x="4" y="24"/>
                  </a:lnTo>
                  <a:lnTo>
                    <a:pt x="8" y="16"/>
                  </a:lnTo>
                  <a:lnTo>
                    <a:pt x="13" y="11"/>
                  </a:lnTo>
                  <a:lnTo>
                    <a:pt x="19" y="7"/>
                  </a:lnTo>
                  <a:lnTo>
                    <a:pt x="24" y="4"/>
                  </a:lnTo>
                  <a:lnTo>
                    <a:pt x="31" y="0"/>
                  </a:lnTo>
                  <a:lnTo>
                    <a:pt x="41" y="0"/>
                  </a:lnTo>
                  <a:lnTo>
                    <a:pt x="151" y="0"/>
                  </a:lnTo>
                  <a:lnTo>
                    <a:pt x="151" y="121"/>
                  </a:lnTo>
                  <a:lnTo>
                    <a:pt x="46" y="121"/>
                  </a:lnTo>
                  <a:lnTo>
                    <a:pt x="44" y="129"/>
                  </a:lnTo>
                  <a:lnTo>
                    <a:pt x="44" y="134"/>
                  </a:lnTo>
                  <a:lnTo>
                    <a:pt x="0" y="134"/>
                  </a:lnTo>
                  <a:close/>
                  <a:moveTo>
                    <a:pt x="72" y="9"/>
                  </a:moveTo>
                  <a:lnTo>
                    <a:pt x="72" y="9"/>
                  </a:lnTo>
                  <a:lnTo>
                    <a:pt x="72" y="83"/>
                  </a:lnTo>
                  <a:lnTo>
                    <a:pt x="9" y="83"/>
                  </a:lnTo>
                  <a:lnTo>
                    <a:pt x="9" y="39"/>
                  </a:lnTo>
                  <a:lnTo>
                    <a:pt x="9" y="33"/>
                  </a:lnTo>
                  <a:lnTo>
                    <a:pt x="11" y="27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22" y="15"/>
                  </a:lnTo>
                  <a:lnTo>
                    <a:pt x="28" y="11"/>
                  </a:lnTo>
                  <a:lnTo>
                    <a:pt x="33" y="9"/>
                  </a:lnTo>
                  <a:lnTo>
                    <a:pt x="41" y="9"/>
                  </a:lnTo>
                  <a:lnTo>
                    <a:pt x="72" y="9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541">
              <a:extLst>
                <a:ext uri="{FF2B5EF4-FFF2-40B4-BE49-F238E27FC236}">
                  <a16:creationId xmlns:a16="http://schemas.microsoft.com/office/drawing/2014/main" id="{164F58D6-1170-425C-9DA6-817805B507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438" y="2559050"/>
              <a:ext cx="744538" cy="204788"/>
            </a:xfrm>
            <a:custGeom>
              <a:avLst/>
              <a:gdLst>
                <a:gd name="T0" fmla="*/ 88 w 469"/>
                <a:gd name="T1" fmla="*/ 0 h 129"/>
                <a:gd name="T2" fmla="*/ 425 w 469"/>
                <a:gd name="T3" fmla="*/ 15 h 129"/>
                <a:gd name="T4" fmla="*/ 469 w 469"/>
                <a:gd name="T5" fmla="*/ 129 h 129"/>
                <a:gd name="T6" fmla="*/ 97 w 469"/>
                <a:gd name="T7" fmla="*/ 129 h 129"/>
                <a:gd name="T8" fmla="*/ 88 w 469"/>
                <a:gd name="T9" fmla="*/ 15 h 129"/>
                <a:gd name="T10" fmla="*/ 0 w 469"/>
                <a:gd name="T11" fmla="*/ 15 h 129"/>
                <a:gd name="T12" fmla="*/ 0 w 469"/>
                <a:gd name="T13" fmla="*/ 0 h 129"/>
                <a:gd name="T14" fmla="*/ 88 w 469"/>
                <a:gd name="T15" fmla="*/ 0 h 129"/>
                <a:gd name="T16" fmla="*/ 88 w 469"/>
                <a:gd name="T17" fmla="*/ 0 h 1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69"/>
                <a:gd name="T28" fmla="*/ 0 h 129"/>
                <a:gd name="T29" fmla="*/ 469 w 469"/>
                <a:gd name="T30" fmla="*/ 129 h 12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69" h="129">
                  <a:moveTo>
                    <a:pt x="88" y="0"/>
                  </a:moveTo>
                  <a:lnTo>
                    <a:pt x="425" y="15"/>
                  </a:lnTo>
                  <a:lnTo>
                    <a:pt x="469" y="129"/>
                  </a:lnTo>
                  <a:lnTo>
                    <a:pt x="97" y="129"/>
                  </a:lnTo>
                  <a:lnTo>
                    <a:pt x="88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0756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DFB446-047F-4125-A8BC-A70B2E84E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97" y="1078669"/>
            <a:ext cx="10401762" cy="6554389"/>
          </a:xfrm>
        </p:spPr>
        <p:txBody>
          <a:bodyPr/>
          <a:lstStyle/>
          <a:p>
            <a:r>
              <a:rPr lang="en-US" altLang="ko-KR" dirty="0"/>
              <a:t>Construction Quality and Safety Management</a:t>
            </a:r>
          </a:p>
          <a:p>
            <a:endParaRPr lang="en-US" altLang="ko-KR" sz="1000" b="1" dirty="0"/>
          </a:p>
          <a:p>
            <a:pPr lvl="1"/>
            <a:r>
              <a:rPr lang="en-US" altLang="ko-KR" b="1" dirty="0"/>
              <a:t>Article 89.</a:t>
            </a:r>
            <a:r>
              <a:rPr lang="ko-KR" altLang="en-US" b="1" dirty="0"/>
              <a:t> </a:t>
            </a:r>
            <a:r>
              <a:rPr lang="en-US" altLang="ko-KR" b="1" dirty="0"/>
              <a:t>Construction subject to quality management plan</a:t>
            </a:r>
          </a:p>
          <a:p>
            <a:pPr lvl="1"/>
            <a:endParaRPr lang="en-US" altLang="ko-KR" sz="1000" dirty="0"/>
          </a:p>
          <a:p>
            <a:pPr marL="1062037" lvl="2" indent="-342900">
              <a:buFont typeface="+mj-ea"/>
              <a:buAutoNum type="circleNumDbPlain"/>
            </a:pPr>
            <a:endParaRPr lang="en-US" altLang="ko-KR" sz="1000" dirty="0"/>
          </a:p>
          <a:p>
            <a:pPr marL="1062037" lvl="2" indent="-342900">
              <a:buFont typeface="+mj-ea"/>
              <a:buAutoNum type="circleNumDbPlain"/>
            </a:pPr>
            <a:endParaRPr lang="en-US" altLang="ko-KR" sz="1000" dirty="0"/>
          </a:p>
          <a:p>
            <a:pPr marL="1062037" lvl="2" indent="-342900">
              <a:buFont typeface="+mj-ea"/>
              <a:buAutoNum type="circleNumDbPlain"/>
            </a:pPr>
            <a:endParaRPr lang="en-US" altLang="ko-KR" sz="1000" dirty="0"/>
          </a:p>
          <a:p>
            <a:pPr marL="1062037" lvl="2" indent="-342900">
              <a:buFont typeface="+mj-ea"/>
              <a:buAutoNum type="circleNumDbPlain"/>
            </a:pPr>
            <a:endParaRPr lang="en-US" altLang="ko-KR" sz="1000" dirty="0"/>
          </a:p>
          <a:p>
            <a:pPr marL="1062037" lvl="2" indent="-342900">
              <a:buFont typeface="+mj-ea"/>
              <a:buAutoNum type="circleNumDbPlain"/>
            </a:pPr>
            <a:endParaRPr lang="en-US" altLang="ko-KR" sz="1000" dirty="0"/>
          </a:p>
          <a:p>
            <a:pPr marL="1062037" lvl="2" indent="-342900">
              <a:buFont typeface="+mj-ea"/>
              <a:buAutoNum type="circleNumDbPlain"/>
            </a:pPr>
            <a:endParaRPr lang="en-US" altLang="ko-KR" sz="1000" dirty="0"/>
          </a:p>
          <a:p>
            <a:pPr marL="1062037" lvl="2" indent="-342900">
              <a:buFont typeface="+mj-ea"/>
              <a:buAutoNum type="circleNumDbPlain"/>
            </a:pPr>
            <a:endParaRPr lang="en-US" altLang="ko-KR" sz="1000" dirty="0"/>
          </a:p>
          <a:p>
            <a:pPr marL="1062037" lvl="2" indent="-342900">
              <a:buFont typeface="+mj-ea"/>
              <a:buAutoNum type="circleNumDbPlain"/>
            </a:pPr>
            <a:endParaRPr lang="en-US" altLang="ko-KR" sz="1000" dirty="0"/>
          </a:p>
          <a:p>
            <a:pPr marL="1062037" lvl="2" indent="-342900">
              <a:buFont typeface="+mj-ea"/>
              <a:buAutoNum type="circleNumDbPlain"/>
            </a:pPr>
            <a:endParaRPr lang="en-US" altLang="ko-KR" sz="1000" dirty="0"/>
          </a:p>
          <a:p>
            <a:pPr marL="1062037" lvl="2" indent="-342900">
              <a:buFont typeface="+mj-ea"/>
              <a:buAutoNum type="circleNumDbPlain"/>
            </a:pPr>
            <a:endParaRPr lang="en-US" altLang="ko-KR" sz="1000" dirty="0"/>
          </a:p>
          <a:p>
            <a:pPr marL="1062037" lvl="2" indent="-342900">
              <a:buFont typeface="+mj-ea"/>
              <a:buAutoNum type="circleNumDbPlain"/>
            </a:pPr>
            <a:endParaRPr lang="en-US" altLang="ko-KR" sz="1000" dirty="0"/>
          </a:p>
          <a:p>
            <a:pPr marL="1062037" lvl="2" indent="-342900">
              <a:buFont typeface="+mj-ea"/>
              <a:buAutoNum type="circleNumDbPlain"/>
            </a:pPr>
            <a:endParaRPr lang="en-US" altLang="ko-KR" sz="1000" dirty="0"/>
          </a:p>
          <a:p>
            <a:pPr marL="1062037" lvl="2" indent="-342900">
              <a:buFont typeface="+mj-ea"/>
              <a:buAutoNum type="circleNumDbPlain"/>
            </a:pPr>
            <a:endParaRPr lang="en-US" altLang="ko-KR" sz="1000" dirty="0"/>
          </a:p>
          <a:p>
            <a:pPr marL="1062037" lvl="2" indent="-342900">
              <a:buFont typeface="+mj-ea"/>
              <a:buAutoNum type="circleNumDbPlain"/>
            </a:pPr>
            <a:endParaRPr lang="en-US" altLang="ko-KR" sz="1000" dirty="0"/>
          </a:p>
          <a:p>
            <a:pPr marL="358775" lvl="1" indent="0">
              <a:buNone/>
            </a:pPr>
            <a:endParaRPr lang="en-US" altLang="ko-KR" sz="1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E5BD5B-6F66-403E-B2E0-608BC6A96BCE}"/>
              </a:ext>
            </a:extLst>
          </p:cNvPr>
          <p:cNvSpPr/>
          <p:nvPr/>
        </p:nvSpPr>
        <p:spPr bwMode="auto">
          <a:xfrm>
            <a:off x="882204" y="2255683"/>
            <a:ext cx="9383312" cy="3073120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46EAF2-E311-4E35-A6A7-DD23CA228DCC}"/>
              </a:ext>
            </a:extLst>
          </p:cNvPr>
          <p:cNvSpPr/>
          <p:nvPr/>
        </p:nvSpPr>
        <p:spPr bwMode="auto">
          <a:xfrm>
            <a:off x="895936" y="2435123"/>
            <a:ext cx="93833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Construction works that require a quality management plan are as follows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① Construction work subject to construction project management, with a total construction cost of 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   more than 50 billion won.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② Construction of multi-use buildings with a total floor area of 30,000 square meters or more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③ Construction work that requires a quality management plan to be established in the construction contract</a:t>
            </a:r>
          </a:p>
          <a:p>
            <a:pPr>
              <a:defRPr/>
            </a:pP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Construction work requiring additional quality test plans</a:t>
            </a:r>
          </a:p>
          <a:p>
            <a:pPr marL="285750" indent="-285750">
              <a:buFontTx/>
              <a:buChar char="-"/>
              <a:defRPr/>
            </a:pP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① </a:t>
            </a: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Civil engineering works with a total construction cost of more than 500 million won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② Construction of buildings with a floor area of 660 square meters or more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③ Specialized construction with a total construction cost of more than 200 million won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 txBox="1">
            <a:spLocks/>
          </p:cNvSpPr>
          <p:nvPr/>
        </p:nvSpPr>
        <p:spPr bwMode="auto">
          <a:xfrm>
            <a:off x="630176" y="432259"/>
            <a:ext cx="9907683" cy="365130"/>
          </a:xfrm>
          <a:prstGeom prst="rect">
            <a:avLst/>
          </a:prstGeom>
          <a:noFill/>
          <a:ln w="50800">
            <a:noFill/>
            <a:prstDash val="sysDot"/>
            <a:miter lim="800000"/>
            <a:headEnd/>
            <a:tailEnd/>
          </a:ln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>
            <a:lvl1pPr marL="208250" indent="-2082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ClrTx/>
              <a:buFontTx/>
              <a:buNone/>
              <a:defRPr sz="2400" b="1" kern="1200" baseline="0">
                <a:solidFill>
                  <a:srgbClr val="C00000"/>
                </a:solidFill>
                <a:latin typeface="Arial" panose="020B0604020202020204" pitchFamily="34" charset="0"/>
                <a:ea typeface="HY견고딕" pitchFamily="18" charset="-127"/>
                <a:cs typeface="Arial" pitchFamily="34" charset="0"/>
              </a:defRPr>
            </a:lvl1pPr>
            <a:lvl2pPr marL="615693" indent="-2082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024947" indent="-21006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432392" indent="-21006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4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39835" indent="-199195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sz="2000" dirty="0"/>
              <a:t>Enforcement Decree of the Construction Technology Promotion Act</a:t>
            </a:r>
            <a:endParaRPr kumimoji="0" lang="ko-KR" altLang="en-US" sz="2000" dirty="0"/>
          </a:p>
        </p:txBody>
      </p:sp>
      <p:grpSp>
        <p:nvGrpSpPr>
          <p:cNvPr id="15" name="그룹 3318">
            <a:extLst>
              <a:ext uri="{FF2B5EF4-FFF2-40B4-BE49-F238E27FC236}">
                <a16:creationId xmlns:a16="http://schemas.microsoft.com/office/drawing/2014/main" id="{905AAB51-6BFD-4D76-B1A1-AAA1CDCBF164}"/>
              </a:ext>
            </a:extLst>
          </p:cNvPr>
          <p:cNvGrpSpPr>
            <a:grpSpLocks/>
          </p:cNvGrpSpPr>
          <p:nvPr/>
        </p:nvGrpSpPr>
        <p:grpSpPr bwMode="auto">
          <a:xfrm>
            <a:off x="8407040" y="5906734"/>
            <a:ext cx="1692188" cy="1069658"/>
            <a:chOff x="1900238" y="2266950"/>
            <a:chExt cx="911225" cy="698500"/>
          </a:xfrm>
        </p:grpSpPr>
        <p:sp>
          <p:nvSpPr>
            <p:cNvPr id="16" name="Freeform 2617">
              <a:extLst>
                <a:ext uri="{FF2B5EF4-FFF2-40B4-BE49-F238E27FC236}">
                  <a16:creationId xmlns:a16="http://schemas.microsoft.com/office/drawing/2014/main" id="{ECFDF440-6F75-419E-9662-1B5E4B20D2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0288" y="2822575"/>
              <a:ext cx="141288" cy="142875"/>
            </a:xfrm>
            <a:custGeom>
              <a:avLst/>
              <a:gdLst>
                <a:gd name="T0" fmla="*/ 44 w 89"/>
                <a:gd name="T1" fmla="*/ 0 h 90"/>
                <a:gd name="T2" fmla="*/ 44 w 89"/>
                <a:gd name="T3" fmla="*/ 0 h 90"/>
                <a:gd name="T4" fmla="*/ 35 w 89"/>
                <a:gd name="T5" fmla="*/ 2 h 90"/>
                <a:gd name="T6" fmla="*/ 26 w 89"/>
                <a:gd name="T7" fmla="*/ 3 h 90"/>
                <a:gd name="T8" fmla="*/ 19 w 89"/>
                <a:gd name="T9" fmla="*/ 9 h 90"/>
                <a:gd name="T10" fmla="*/ 13 w 89"/>
                <a:gd name="T11" fmla="*/ 15 h 90"/>
                <a:gd name="T12" fmla="*/ 8 w 89"/>
                <a:gd name="T13" fmla="*/ 20 h 90"/>
                <a:gd name="T14" fmla="*/ 2 w 89"/>
                <a:gd name="T15" fmla="*/ 27 h 90"/>
                <a:gd name="T16" fmla="*/ 0 w 89"/>
                <a:gd name="T17" fmla="*/ 37 h 90"/>
                <a:gd name="T18" fmla="*/ 0 w 89"/>
                <a:gd name="T19" fmla="*/ 46 h 90"/>
                <a:gd name="T20" fmla="*/ 0 w 89"/>
                <a:gd name="T21" fmla="*/ 46 h 90"/>
                <a:gd name="T22" fmla="*/ 0 w 89"/>
                <a:gd name="T23" fmla="*/ 55 h 90"/>
                <a:gd name="T24" fmla="*/ 2 w 89"/>
                <a:gd name="T25" fmla="*/ 62 h 90"/>
                <a:gd name="T26" fmla="*/ 8 w 89"/>
                <a:gd name="T27" fmla="*/ 70 h 90"/>
                <a:gd name="T28" fmla="*/ 13 w 89"/>
                <a:gd name="T29" fmla="*/ 77 h 90"/>
                <a:gd name="T30" fmla="*/ 19 w 89"/>
                <a:gd name="T31" fmla="*/ 83 h 90"/>
                <a:gd name="T32" fmla="*/ 26 w 89"/>
                <a:gd name="T33" fmla="*/ 86 h 90"/>
                <a:gd name="T34" fmla="*/ 35 w 89"/>
                <a:gd name="T35" fmla="*/ 90 h 90"/>
                <a:gd name="T36" fmla="*/ 44 w 89"/>
                <a:gd name="T37" fmla="*/ 90 h 90"/>
                <a:gd name="T38" fmla="*/ 44 w 89"/>
                <a:gd name="T39" fmla="*/ 90 h 90"/>
                <a:gd name="T40" fmla="*/ 54 w 89"/>
                <a:gd name="T41" fmla="*/ 90 h 90"/>
                <a:gd name="T42" fmla="*/ 61 w 89"/>
                <a:gd name="T43" fmla="*/ 86 h 90"/>
                <a:gd name="T44" fmla="*/ 70 w 89"/>
                <a:gd name="T45" fmla="*/ 83 h 90"/>
                <a:gd name="T46" fmla="*/ 76 w 89"/>
                <a:gd name="T47" fmla="*/ 77 h 90"/>
                <a:gd name="T48" fmla="*/ 81 w 89"/>
                <a:gd name="T49" fmla="*/ 70 h 90"/>
                <a:gd name="T50" fmla="*/ 87 w 89"/>
                <a:gd name="T51" fmla="*/ 62 h 90"/>
                <a:gd name="T52" fmla="*/ 89 w 89"/>
                <a:gd name="T53" fmla="*/ 55 h 90"/>
                <a:gd name="T54" fmla="*/ 89 w 89"/>
                <a:gd name="T55" fmla="*/ 46 h 90"/>
                <a:gd name="T56" fmla="*/ 89 w 89"/>
                <a:gd name="T57" fmla="*/ 46 h 90"/>
                <a:gd name="T58" fmla="*/ 89 w 89"/>
                <a:gd name="T59" fmla="*/ 37 h 90"/>
                <a:gd name="T60" fmla="*/ 87 w 89"/>
                <a:gd name="T61" fmla="*/ 27 h 90"/>
                <a:gd name="T62" fmla="*/ 81 w 89"/>
                <a:gd name="T63" fmla="*/ 20 h 90"/>
                <a:gd name="T64" fmla="*/ 76 w 89"/>
                <a:gd name="T65" fmla="*/ 15 h 90"/>
                <a:gd name="T66" fmla="*/ 70 w 89"/>
                <a:gd name="T67" fmla="*/ 9 h 90"/>
                <a:gd name="T68" fmla="*/ 61 w 89"/>
                <a:gd name="T69" fmla="*/ 3 h 90"/>
                <a:gd name="T70" fmla="*/ 54 w 89"/>
                <a:gd name="T71" fmla="*/ 2 h 90"/>
                <a:gd name="T72" fmla="*/ 44 w 89"/>
                <a:gd name="T73" fmla="*/ 0 h 90"/>
                <a:gd name="T74" fmla="*/ 44 w 89"/>
                <a:gd name="T75" fmla="*/ 0 h 90"/>
                <a:gd name="T76" fmla="*/ 44 w 89"/>
                <a:gd name="T77" fmla="*/ 24 h 90"/>
                <a:gd name="T78" fmla="*/ 44 w 89"/>
                <a:gd name="T79" fmla="*/ 24 h 90"/>
                <a:gd name="T80" fmla="*/ 35 w 89"/>
                <a:gd name="T81" fmla="*/ 26 h 90"/>
                <a:gd name="T82" fmla="*/ 28 w 89"/>
                <a:gd name="T83" fmla="*/ 29 h 90"/>
                <a:gd name="T84" fmla="*/ 24 w 89"/>
                <a:gd name="T85" fmla="*/ 37 h 90"/>
                <a:gd name="T86" fmla="*/ 22 w 89"/>
                <a:gd name="T87" fmla="*/ 46 h 90"/>
                <a:gd name="T88" fmla="*/ 22 w 89"/>
                <a:gd name="T89" fmla="*/ 46 h 90"/>
                <a:gd name="T90" fmla="*/ 24 w 89"/>
                <a:gd name="T91" fmla="*/ 55 h 90"/>
                <a:gd name="T92" fmla="*/ 28 w 89"/>
                <a:gd name="T93" fmla="*/ 61 h 90"/>
                <a:gd name="T94" fmla="*/ 35 w 89"/>
                <a:gd name="T95" fmla="*/ 66 h 90"/>
                <a:gd name="T96" fmla="*/ 44 w 89"/>
                <a:gd name="T97" fmla="*/ 68 h 90"/>
                <a:gd name="T98" fmla="*/ 44 w 89"/>
                <a:gd name="T99" fmla="*/ 68 h 90"/>
                <a:gd name="T100" fmla="*/ 54 w 89"/>
                <a:gd name="T101" fmla="*/ 66 h 90"/>
                <a:gd name="T102" fmla="*/ 61 w 89"/>
                <a:gd name="T103" fmla="*/ 61 h 90"/>
                <a:gd name="T104" fmla="*/ 65 w 89"/>
                <a:gd name="T105" fmla="*/ 55 h 90"/>
                <a:gd name="T106" fmla="*/ 67 w 89"/>
                <a:gd name="T107" fmla="*/ 46 h 90"/>
                <a:gd name="T108" fmla="*/ 67 w 89"/>
                <a:gd name="T109" fmla="*/ 46 h 90"/>
                <a:gd name="T110" fmla="*/ 65 w 89"/>
                <a:gd name="T111" fmla="*/ 37 h 90"/>
                <a:gd name="T112" fmla="*/ 61 w 89"/>
                <a:gd name="T113" fmla="*/ 29 h 90"/>
                <a:gd name="T114" fmla="*/ 54 w 89"/>
                <a:gd name="T115" fmla="*/ 26 h 90"/>
                <a:gd name="T116" fmla="*/ 44 w 89"/>
                <a:gd name="T117" fmla="*/ 24 h 90"/>
                <a:gd name="T118" fmla="*/ 44 w 89"/>
                <a:gd name="T119" fmla="*/ 24 h 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89"/>
                <a:gd name="T181" fmla="*/ 0 h 90"/>
                <a:gd name="T182" fmla="*/ 89 w 89"/>
                <a:gd name="T183" fmla="*/ 90 h 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89" h="90">
                  <a:moveTo>
                    <a:pt x="44" y="0"/>
                  </a:moveTo>
                  <a:lnTo>
                    <a:pt x="44" y="0"/>
                  </a:lnTo>
                  <a:lnTo>
                    <a:pt x="35" y="2"/>
                  </a:lnTo>
                  <a:lnTo>
                    <a:pt x="26" y="3"/>
                  </a:lnTo>
                  <a:lnTo>
                    <a:pt x="19" y="9"/>
                  </a:lnTo>
                  <a:lnTo>
                    <a:pt x="13" y="15"/>
                  </a:lnTo>
                  <a:lnTo>
                    <a:pt x="8" y="20"/>
                  </a:lnTo>
                  <a:lnTo>
                    <a:pt x="2" y="27"/>
                  </a:lnTo>
                  <a:lnTo>
                    <a:pt x="0" y="37"/>
                  </a:lnTo>
                  <a:lnTo>
                    <a:pt x="0" y="46"/>
                  </a:lnTo>
                  <a:lnTo>
                    <a:pt x="0" y="55"/>
                  </a:lnTo>
                  <a:lnTo>
                    <a:pt x="2" y="62"/>
                  </a:lnTo>
                  <a:lnTo>
                    <a:pt x="8" y="70"/>
                  </a:lnTo>
                  <a:lnTo>
                    <a:pt x="13" y="77"/>
                  </a:lnTo>
                  <a:lnTo>
                    <a:pt x="19" y="83"/>
                  </a:lnTo>
                  <a:lnTo>
                    <a:pt x="26" y="86"/>
                  </a:lnTo>
                  <a:lnTo>
                    <a:pt x="35" y="90"/>
                  </a:lnTo>
                  <a:lnTo>
                    <a:pt x="44" y="90"/>
                  </a:lnTo>
                  <a:lnTo>
                    <a:pt x="54" y="90"/>
                  </a:lnTo>
                  <a:lnTo>
                    <a:pt x="61" y="86"/>
                  </a:lnTo>
                  <a:lnTo>
                    <a:pt x="70" y="83"/>
                  </a:lnTo>
                  <a:lnTo>
                    <a:pt x="76" y="77"/>
                  </a:lnTo>
                  <a:lnTo>
                    <a:pt x="81" y="70"/>
                  </a:lnTo>
                  <a:lnTo>
                    <a:pt x="87" y="62"/>
                  </a:lnTo>
                  <a:lnTo>
                    <a:pt x="89" y="55"/>
                  </a:lnTo>
                  <a:lnTo>
                    <a:pt x="89" y="46"/>
                  </a:lnTo>
                  <a:lnTo>
                    <a:pt x="89" y="37"/>
                  </a:lnTo>
                  <a:lnTo>
                    <a:pt x="87" y="27"/>
                  </a:lnTo>
                  <a:lnTo>
                    <a:pt x="81" y="20"/>
                  </a:lnTo>
                  <a:lnTo>
                    <a:pt x="76" y="15"/>
                  </a:lnTo>
                  <a:lnTo>
                    <a:pt x="70" y="9"/>
                  </a:lnTo>
                  <a:lnTo>
                    <a:pt x="61" y="3"/>
                  </a:lnTo>
                  <a:lnTo>
                    <a:pt x="54" y="2"/>
                  </a:lnTo>
                  <a:lnTo>
                    <a:pt x="44" y="0"/>
                  </a:lnTo>
                  <a:close/>
                  <a:moveTo>
                    <a:pt x="44" y="24"/>
                  </a:moveTo>
                  <a:lnTo>
                    <a:pt x="44" y="24"/>
                  </a:lnTo>
                  <a:lnTo>
                    <a:pt x="35" y="26"/>
                  </a:lnTo>
                  <a:lnTo>
                    <a:pt x="28" y="29"/>
                  </a:lnTo>
                  <a:lnTo>
                    <a:pt x="24" y="37"/>
                  </a:lnTo>
                  <a:lnTo>
                    <a:pt x="22" y="46"/>
                  </a:lnTo>
                  <a:lnTo>
                    <a:pt x="24" y="55"/>
                  </a:lnTo>
                  <a:lnTo>
                    <a:pt x="28" y="61"/>
                  </a:lnTo>
                  <a:lnTo>
                    <a:pt x="35" y="66"/>
                  </a:lnTo>
                  <a:lnTo>
                    <a:pt x="44" y="68"/>
                  </a:lnTo>
                  <a:lnTo>
                    <a:pt x="54" y="66"/>
                  </a:lnTo>
                  <a:lnTo>
                    <a:pt x="61" y="61"/>
                  </a:lnTo>
                  <a:lnTo>
                    <a:pt x="65" y="55"/>
                  </a:lnTo>
                  <a:lnTo>
                    <a:pt x="67" y="46"/>
                  </a:lnTo>
                  <a:lnTo>
                    <a:pt x="65" y="37"/>
                  </a:lnTo>
                  <a:lnTo>
                    <a:pt x="61" y="29"/>
                  </a:lnTo>
                  <a:lnTo>
                    <a:pt x="54" y="26"/>
                  </a:lnTo>
                  <a:lnTo>
                    <a:pt x="44" y="24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2618">
              <a:extLst>
                <a:ext uri="{FF2B5EF4-FFF2-40B4-BE49-F238E27FC236}">
                  <a16:creationId xmlns:a16="http://schemas.microsoft.com/office/drawing/2014/main" id="{0AB26C2F-F28F-47AD-AEF1-DA9044929F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90801" y="2822575"/>
              <a:ext cx="142875" cy="142875"/>
            </a:xfrm>
            <a:custGeom>
              <a:avLst/>
              <a:gdLst>
                <a:gd name="T0" fmla="*/ 44 w 90"/>
                <a:gd name="T1" fmla="*/ 0 h 90"/>
                <a:gd name="T2" fmla="*/ 44 w 90"/>
                <a:gd name="T3" fmla="*/ 0 h 90"/>
                <a:gd name="T4" fmla="*/ 36 w 90"/>
                <a:gd name="T5" fmla="*/ 2 h 90"/>
                <a:gd name="T6" fmla="*/ 27 w 90"/>
                <a:gd name="T7" fmla="*/ 3 h 90"/>
                <a:gd name="T8" fmla="*/ 20 w 90"/>
                <a:gd name="T9" fmla="*/ 9 h 90"/>
                <a:gd name="T10" fmla="*/ 12 w 90"/>
                <a:gd name="T11" fmla="*/ 15 h 90"/>
                <a:gd name="T12" fmla="*/ 7 w 90"/>
                <a:gd name="T13" fmla="*/ 20 h 90"/>
                <a:gd name="T14" fmla="*/ 3 w 90"/>
                <a:gd name="T15" fmla="*/ 27 h 90"/>
                <a:gd name="T16" fmla="*/ 1 w 90"/>
                <a:gd name="T17" fmla="*/ 37 h 90"/>
                <a:gd name="T18" fmla="*/ 0 w 90"/>
                <a:gd name="T19" fmla="*/ 46 h 90"/>
                <a:gd name="T20" fmla="*/ 0 w 90"/>
                <a:gd name="T21" fmla="*/ 46 h 90"/>
                <a:gd name="T22" fmla="*/ 1 w 90"/>
                <a:gd name="T23" fmla="*/ 55 h 90"/>
                <a:gd name="T24" fmla="*/ 3 w 90"/>
                <a:gd name="T25" fmla="*/ 62 h 90"/>
                <a:gd name="T26" fmla="*/ 7 w 90"/>
                <a:gd name="T27" fmla="*/ 70 h 90"/>
                <a:gd name="T28" fmla="*/ 12 w 90"/>
                <a:gd name="T29" fmla="*/ 77 h 90"/>
                <a:gd name="T30" fmla="*/ 20 w 90"/>
                <a:gd name="T31" fmla="*/ 83 h 90"/>
                <a:gd name="T32" fmla="*/ 27 w 90"/>
                <a:gd name="T33" fmla="*/ 86 h 90"/>
                <a:gd name="T34" fmla="*/ 36 w 90"/>
                <a:gd name="T35" fmla="*/ 90 h 90"/>
                <a:gd name="T36" fmla="*/ 44 w 90"/>
                <a:gd name="T37" fmla="*/ 90 h 90"/>
                <a:gd name="T38" fmla="*/ 44 w 90"/>
                <a:gd name="T39" fmla="*/ 90 h 90"/>
                <a:gd name="T40" fmla="*/ 53 w 90"/>
                <a:gd name="T41" fmla="*/ 90 h 90"/>
                <a:gd name="T42" fmla="*/ 62 w 90"/>
                <a:gd name="T43" fmla="*/ 86 h 90"/>
                <a:gd name="T44" fmla="*/ 70 w 90"/>
                <a:gd name="T45" fmla="*/ 83 h 90"/>
                <a:gd name="T46" fmla="*/ 77 w 90"/>
                <a:gd name="T47" fmla="*/ 77 h 90"/>
                <a:gd name="T48" fmla="*/ 82 w 90"/>
                <a:gd name="T49" fmla="*/ 70 h 90"/>
                <a:gd name="T50" fmla="*/ 86 w 90"/>
                <a:gd name="T51" fmla="*/ 62 h 90"/>
                <a:gd name="T52" fmla="*/ 88 w 90"/>
                <a:gd name="T53" fmla="*/ 55 h 90"/>
                <a:gd name="T54" fmla="*/ 90 w 90"/>
                <a:gd name="T55" fmla="*/ 46 h 90"/>
                <a:gd name="T56" fmla="*/ 90 w 90"/>
                <a:gd name="T57" fmla="*/ 46 h 90"/>
                <a:gd name="T58" fmla="*/ 88 w 90"/>
                <a:gd name="T59" fmla="*/ 37 h 90"/>
                <a:gd name="T60" fmla="*/ 86 w 90"/>
                <a:gd name="T61" fmla="*/ 27 h 90"/>
                <a:gd name="T62" fmla="*/ 82 w 90"/>
                <a:gd name="T63" fmla="*/ 20 h 90"/>
                <a:gd name="T64" fmla="*/ 77 w 90"/>
                <a:gd name="T65" fmla="*/ 15 h 90"/>
                <a:gd name="T66" fmla="*/ 70 w 90"/>
                <a:gd name="T67" fmla="*/ 9 h 90"/>
                <a:gd name="T68" fmla="*/ 62 w 90"/>
                <a:gd name="T69" fmla="*/ 3 h 90"/>
                <a:gd name="T70" fmla="*/ 53 w 90"/>
                <a:gd name="T71" fmla="*/ 2 h 90"/>
                <a:gd name="T72" fmla="*/ 44 w 90"/>
                <a:gd name="T73" fmla="*/ 0 h 90"/>
                <a:gd name="T74" fmla="*/ 44 w 90"/>
                <a:gd name="T75" fmla="*/ 0 h 90"/>
                <a:gd name="T76" fmla="*/ 44 w 90"/>
                <a:gd name="T77" fmla="*/ 24 h 90"/>
                <a:gd name="T78" fmla="*/ 44 w 90"/>
                <a:gd name="T79" fmla="*/ 24 h 90"/>
                <a:gd name="T80" fmla="*/ 36 w 90"/>
                <a:gd name="T81" fmla="*/ 26 h 90"/>
                <a:gd name="T82" fmla="*/ 29 w 90"/>
                <a:gd name="T83" fmla="*/ 29 h 90"/>
                <a:gd name="T84" fmla="*/ 23 w 90"/>
                <a:gd name="T85" fmla="*/ 37 h 90"/>
                <a:gd name="T86" fmla="*/ 22 w 90"/>
                <a:gd name="T87" fmla="*/ 46 h 90"/>
                <a:gd name="T88" fmla="*/ 22 w 90"/>
                <a:gd name="T89" fmla="*/ 46 h 90"/>
                <a:gd name="T90" fmla="*/ 23 w 90"/>
                <a:gd name="T91" fmla="*/ 55 h 90"/>
                <a:gd name="T92" fmla="*/ 29 w 90"/>
                <a:gd name="T93" fmla="*/ 61 h 90"/>
                <a:gd name="T94" fmla="*/ 36 w 90"/>
                <a:gd name="T95" fmla="*/ 66 h 90"/>
                <a:gd name="T96" fmla="*/ 44 w 90"/>
                <a:gd name="T97" fmla="*/ 68 h 90"/>
                <a:gd name="T98" fmla="*/ 44 w 90"/>
                <a:gd name="T99" fmla="*/ 68 h 90"/>
                <a:gd name="T100" fmla="*/ 53 w 90"/>
                <a:gd name="T101" fmla="*/ 66 h 90"/>
                <a:gd name="T102" fmla="*/ 60 w 90"/>
                <a:gd name="T103" fmla="*/ 61 h 90"/>
                <a:gd name="T104" fmla="*/ 66 w 90"/>
                <a:gd name="T105" fmla="*/ 55 h 90"/>
                <a:gd name="T106" fmla="*/ 68 w 90"/>
                <a:gd name="T107" fmla="*/ 46 h 90"/>
                <a:gd name="T108" fmla="*/ 68 w 90"/>
                <a:gd name="T109" fmla="*/ 46 h 90"/>
                <a:gd name="T110" fmla="*/ 66 w 90"/>
                <a:gd name="T111" fmla="*/ 37 h 90"/>
                <a:gd name="T112" fmla="*/ 60 w 90"/>
                <a:gd name="T113" fmla="*/ 29 h 90"/>
                <a:gd name="T114" fmla="*/ 53 w 90"/>
                <a:gd name="T115" fmla="*/ 26 h 90"/>
                <a:gd name="T116" fmla="*/ 44 w 90"/>
                <a:gd name="T117" fmla="*/ 24 h 90"/>
                <a:gd name="T118" fmla="*/ 44 w 90"/>
                <a:gd name="T119" fmla="*/ 24 h 9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0"/>
                <a:gd name="T181" fmla="*/ 0 h 90"/>
                <a:gd name="T182" fmla="*/ 90 w 90"/>
                <a:gd name="T183" fmla="*/ 90 h 9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0" h="90">
                  <a:moveTo>
                    <a:pt x="44" y="0"/>
                  </a:moveTo>
                  <a:lnTo>
                    <a:pt x="44" y="0"/>
                  </a:lnTo>
                  <a:lnTo>
                    <a:pt x="36" y="2"/>
                  </a:lnTo>
                  <a:lnTo>
                    <a:pt x="27" y="3"/>
                  </a:lnTo>
                  <a:lnTo>
                    <a:pt x="20" y="9"/>
                  </a:lnTo>
                  <a:lnTo>
                    <a:pt x="12" y="15"/>
                  </a:lnTo>
                  <a:lnTo>
                    <a:pt x="7" y="20"/>
                  </a:lnTo>
                  <a:lnTo>
                    <a:pt x="3" y="27"/>
                  </a:lnTo>
                  <a:lnTo>
                    <a:pt x="1" y="37"/>
                  </a:lnTo>
                  <a:lnTo>
                    <a:pt x="0" y="46"/>
                  </a:lnTo>
                  <a:lnTo>
                    <a:pt x="1" y="55"/>
                  </a:lnTo>
                  <a:lnTo>
                    <a:pt x="3" y="62"/>
                  </a:lnTo>
                  <a:lnTo>
                    <a:pt x="7" y="70"/>
                  </a:lnTo>
                  <a:lnTo>
                    <a:pt x="12" y="77"/>
                  </a:lnTo>
                  <a:lnTo>
                    <a:pt x="20" y="83"/>
                  </a:lnTo>
                  <a:lnTo>
                    <a:pt x="27" y="86"/>
                  </a:lnTo>
                  <a:lnTo>
                    <a:pt x="36" y="90"/>
                  </a:lnTo>
                  <a:lnTo>
                    <a:pt x="44" y="90"/>
                  </a:lnTo>
                  <a:lnTo>
                    <a:pt x="53" y="90"/>
                  </a:lnTo>
                  <a:lnTo>
                    <a:pt x="62" y="86"/>
                  </a:lnTo>
                  <a:lnTo>
                    <a:pt x="70" y="83"/>
                  </a:lnTo>
                  <a:lnTo>
                    <a:pt x="77" y="77"/>
                  </a:lnTo>
                  <a:lnTo>
                    <a:pt x="82" y="70"/>
                  </a:lnTo>
                  <a:lnTo>
                    <a:pt x="86" y="62"/>
                  </a:lnTo>
                  <a:lnTo>
                    <a:pt x="88" y="55"/>
                  </a:lnTo>
                  <a:lnTo>
                    <a:pt x="90" y="46"/>
                  </a:lnTo>
                  <a:lnTo>
                    <a:pt x="88" y="37"/>
                  </a:lnTo>
                  <a:lnTo>
                    <a:pt x="86" y="27"/>
                  </a:lnTo>
                  <a:lnTo>
                    <a:pt x="82" y="20"/>
                  </a:lnTo>
                  <a:lnTo>
                    <a:pt x="77" y="15"/>
                  </a:lnTo>
                  <a:lnTo>
                    <a:pt x="70" y="9"/>
                  </a:lnTo>
                  <a:lnTo>
                    <a:pt x="62" y="3"/>
                  </a:lnTo>
                  <a:lnTo>
                    <a:pt x="53" y="2"/>
                  </a:lnTo>
                  <a:lnTo>
                    <a:pt x="44" y="0"/>
                  </a:lnTo>
                  <a:close/>
                  <a:moveTo>
                    <a:pt x="44" y="24"/>
                  </a:moveTo>
                  <a:lnTo>
                    <a:pt x="44" y="24"/>
                  </a:lnTo>
                  <a:lnTo>
                    <a:pt x="36" y="26"/>
                  </a:lnTo>
                  <a:lnTo>
                    <a:pt x="29" y="29"/>
                  </a:lnTo>
                  <a:lnTo>
                    <a:pt x="23" y="37"/>
                  </a:lnTo>
                  <a:lnTo>
                    <a:pt x="22" y="46"/>
                  </a:lnTo>
                  <a:lnTo>
                    <a:pt x="23" y="55"/>
                  </a:lnTo>
                  <a:lnTo>
                    <a:pt x="29" y="61"/>
                  </a:lnTo>
                  <a:lnTo>
                    <a:pt x="36" y="66"/>
                  </a:lnTo>
                  <a:lnTo>
                    <a:pt x="44" y="68"/>
                  </a:lnTo>
                  <a:lnTo>
                    <a:pt x="53" y="66"/>
                  </a:lnTo>
                  <a:lnTo>
                    <a:pt x="60" y="61"/>
                  </a:lnTo>
                  <a:lnTo>
                    <a:pt x="66" y="55"/>
                  </a:lnTo>
                  <a:lnTo>
                    <a:pt x="68" y="46"/>
                  </a:lnTo>
                  <a:lnTo>
                    <a:pt x="66" y="37"/>
                  </a:lnTo>
                  <a:lnTo>
                    <a:pt x="60" y="29"/>
                  </a:lnTo>
                  <a:lnTo>
                    <a:pt x="53" y="26"/>
                  </a:lnTo>
                  <a:lnTo>
                    <a:pt x="44" y="24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2619">
              <a:extLst>
                <a:ext uri="{FF2B5EF4-FFF2-40B4-BE49-F238E27FC236}">
                  <a16:creationId xmlns:a16="http://schemas.microsoft.com/office/drawing/2014/main" id="{2BDCAD9C-EBB2-478B-8ACE-87B071FA00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2188" y="2416175"/>
              <a:ext cx="517525" cy="487363"/>
            </a:xfrm>
            <a:custGeom>
              <a:avLst/>
              <a:gdLst>
                <a:gd name="T0" fmla="*/ 0 w 326"/>
                <a:gd name="T1" fmla="*/ 307 h 307"/>
                <a:gd name="T2" fmla="*/ 13 w 326"/>
                <a:gd name="T3" fmla="*/ 307 h 307"/>
                <a:gd name="T4" fmla="*/ 13 w 326"/>
                <a:gd name="T5" fmla="*/ 300 h 307"/>
                <a:gd name="T6" fmla="*/ 22 w 326"/>
                <a:gd name="T7" fmla="*/ 269 h 307"/>
                <a:gd name="T8" fmla="*/ 46 w 326"/>
                <a:gd name="T9" fmla="*/ 248 h 307"/>
                <a:gd name="T10" fmla="*/ 68 w 326"/>
                <a:gd name="T11" fmla="*/ 245 h 307"/>
                <a:gd name="T12" fmla="*/ 100 w 326"/>
                <a:gd name="T13" fmla="*/ 254 h 307"/>
                <a:gd name="T14" fmla="*/ 120 w 326"/>
                <a:gd name="T15" fmla="*/ 278 h 307"/>
                <a:gd name="T16" fmla="*/ 124 w 326"/>
                <a:gd name="T17" fmla="*/ 300 h 307"/>
                <a:gd name="T18" fmla="*/ 137 w 326"/>
                <a:gd name="T19" fmla="*/ 307 h 307"/>
                <a:gd name="T20" fmla="*/ 184 w 326"/>
                <a:gd name="T21" fmla="*/ 307 h 307"/>
                <a:gd name="T22" fmla="*/ 197 w 326"/>
                <a:gd name="T23" fmla="*/ 307 h 307"/>
                <a:gd name="T24" fmla="*/ 197 w 326"/>
                <a:gd name="T25" fmla="*/ 289 h 307"/>
                <a:gd name="T26" fmla="*/ 214 w 326"/>
                <a:gd name="T27" fmla="*/ 261 h 307"/>
                <a:gd name="T28" fmla="*/ 242 w 326"/>
                <a:gd name="T29" fmla="*/ 245 h 307"/>
                <a:gd name="T30" fmla="*/ 264 w 326"/>
                <a:gd name="T31" fmla="*/ 245 h 307"/>
                <a:gd name="T32" fmla="*/ 291 w 326"/>
                <a:gd name="T33" fmla="*/ 261 h 307"/>
                <a:gd name="T34" fmla="*/ 306 w 326"/>
                <a:gd name="T35" fmla="*/ 289 h 307"/>
                <a:gd name="T36" fmla="*/ 308 w 326"/>
                <a:gd name="T37" fmla="*/ 307 h 307"/>
                <a:gd name="T38" fmla="*/ 326 w 326"/>
                <a:gd name="T39" fmla="*/ 307 h 307"/>
                <a:gd name="T40" fmla="*/ 326 w 326"/>
                <a:gd name="T41" fmla="*/ 215 h 307"/>
                <a:gd name="T42" fmla="*/ 321 w 326"/>
                <a:gd name="T43" fmla="*/ 202 h 307"/>
                <a:gd name="T44" fmla="*/ 192 w 326"/>
                <a:gd name="T45" fmla="*/ 197 h 307"/>
                <a:gd name="T46" fmla="*/ 0 w 326"/>
                <a:gd name="T47" fmla="*/ 197 h 307"/>
                <a:gd name="T48" fmla="*/ 6 w 326"/>
                <a:gd name="T49" fmla="*/ 189 h 307"/>
                <a:gd name="T50" fmla="*/ 52 w 326"/>
                <a:gd name="T51" fmla="*/ 189 h 307"/>
                <a:gd name="T52" fmla="*/ 72 w 326"/>
                <a:gd name="T53" fmla="*/ 155 h 307"/>
                <a:gd name="T54" fmla="*/ 79 w 326"/>
                <a:gd name="T55" fmla="*/ 155 h 307"/>
                <a:gd name="T56" fmla="*/ 81 w 326"/>
                <a:gd name="T57" fmla="*/ 151 h 307"/>
                <a:gd name="T58" fmla="*/ 46 w 326"/>
                <a:gd name="T59" fmla="*/ 116 h 307"/>
                <a:gd name="T60" fmla="*/ 39 w 326"/>
                <a:gd name="T61" fmla="*/ 116 h 307"/>
                <a:gd name="T62" fmla="*/ 39 w 326"/>
                <a:gd name="T63" fmla="*/ 123 h 307"/>
                <a:gd name="T64" fmla="*/ 19 w 326"/>
                <a:gd name="T65" fmla="*/ 143 h 307"/>
                <a:gd name="T66" fmla="*/ 118 w 326"/>
                <a:gd name="T67" fmla="*/ 15 h 307"/>
                <a:gd name="T68" fmla="*/ 129 w 326"/>
                <a:gd name="T69" fmla="*/ 18 h 307"/>
                <a:gd name="T70" fmla="*/ 148 w 326"/>
                <a:gd name="T71" fmla="*/ 39 h 307"/>
                <a:gd name="T72" fmla="*/ 166 w 326"/>
                <a:gd name="T73" fmla="*/ 97 h 307"/>
                <a:gd name="T74" fmla="*/ 170 w 326"/>
                <a:gd name="T75" fmla="*/ 189 h 307"/>
                <a:gd name="T76" fmla="*/ 184 w 326"/>
                <a:gd name="T77" fmla="*/ 142 h 307"/>
                <a:gd name="T78" fmla="*/ 173 w 326"/>
                <a:gd name="T79" fmla="*/ 62 h 307"/>
                <a:gd name="T80" fmla="*/ 144 w 326"/>
                <a:gd name="T81" fmla="*/ 11 h 307"/>
                <a:gd name="T82" fmla="*/ 124 w 326"/>
                <a:gd name="T83" fmla="*/ 2 h 30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26"/>
                <a:gd name="T127" fmla="*/ 0 h 307"/>
                <a:gd name="T128" fmla="*/ 326 w 326"/>
                <a:gd name="T129" fmla="*/ 307 h 30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26" h="307">
                  <a:moveTo>
                    <a:pt x="0" y="197"/>
                  </a:moveTo>
                  <a:lnTo>
                    <a:pt x="0" y="269"/>
                  </a:lnTo>
                  <a:lnTo>
                    <a:pt x="0" y="307"/>
                  </a:lnTo>
                  <a:lnTo>
                    <a:pt x="8" y="307"/>
                  </a:lnTo>
                  <a:lnTo>
                    <a:pt x="13" y="307"/>
                  </a:lnTo>
                  <a:lnTo>
                    <a:pt x="13" y="300"/>
                  </a:lnTo>
                  <a:lnTo>
                    <a:pt x="15" y="289"/>
                  </a:lnTo>
                  <a:lnTo>
                    <a:pt x="17" y="278"/>
                  </a:lnTo>
                  <a:lnTo>
                    <a:pt x="22" y="269"/>
                  </a:lnTo>
                  <a:lnTo>
                    <a:pt x="30" y="261"/>
                  </a:lnTo>
                  <a:lnTo>
                    <a:pt x="37" y="254"/>
                  </a:lnTo>
                  <a:lnTo>
                    <a:pt x="46" y="248"/>
                  </a:lnTo>
                  <a:lnTo>
                    <a:pt x="57" y="245"/>
                  </a:lnTo>
                  <a:lnTo>
                    <a:pt x="68" y="245"/>
                  </a:lnTo>
                  <a:lnTo>
                    <a:pt x="79" y="245"/>
                  </a:lnTo>
                  <a:lnTo>
                    <a:pt x="91" y="248"/>
                  </a:lnTo>
                  <a:lnTo>
                    <a:pt x="100" y="254"/>
                  </a:lnTo>
                  <a:lnTo>
                    <a:pt x="107" y="261"/>
                  </a:lnTo>
                  <a:lnTo>
                    <a:pt x="114" y="269"/>
                  </a:lnTo>
                  <a:lnTo>
                    <a:pt x="120" y="278"/>
                  </a:lnTo>
                  <a:lnTo>
                    <a:pt x="124" y="289"/>
                  </a:lnTo>
                  <a:lnTo>
                    <a:pt x="124" y="300"/>
                  </a:lnTo>
                  <a:lnTo>
                    <a:pt x="124" y="307"/>
                  </a:lnTo>
                  <a:lnTo>
                    <a:pt x="129" y="307"/>
                  </a:lnTo>
                  <a:lnTo>
                    <a:pt x="137" y="307"/>
                  </a:lnTo>
                  <a:lnTo>
                    <a:pt x="179" y="307"/>
                  </a:lnTo>
                  <a:lnTo>
                    <a:pt x="184" y="307"/>
                  </a:lnTo>
                  <a:lnTo>
                    <a:pt x="192" y="307"/>
                  </a:lnTo>
                  <a:lnTo>
                    <a:pt x="197" y="307"/>
                  </a:lnTo>
                  <a:lnTo>
                    <a:pt x="197" y="300"/>
                  </a:lnTo>
                  <a:lnTo>
                    <a:pt x="197" y="289"/>
                  </a:lnTo>
                  <a:lnTo>
                    <a:pt x="201" y="278"/>
                  </a:lnTo>
                  <a:lnTo>
                    <a:pt x="207" y="269"/>
                  </a:lnTo>
                  <a:lnTo>
                    <a:pt x="214" y="261"/>
                  </a:lnTo>
                  <a:lnTo>
                    <a:pt x="221" y="254"/>
                  </a:lnTo>
                  <a:lnTo>
                    <a:pt x="230" y="248"/>
                  </a:lnTo>
                  <a:lnTo>
                    <a:pt x="242" y="245"/>
                  </a:lnTo>
                  <a:lnTo>
                    <a:pt x="253" y="245"/>
                  </a:lnTo>
                  <a:lnTo>
                    <a:pt x="264" y="245"/>
                  </a:lnTo>
                  <a:lnTo>
                    <a:pt x="275" y="248"/>
                  </a:lnTo>
                  <a:lnTo>
                    <a:pt x="284" y="254"/>
                  </a:lnTo>
                  <a:lnTo>
                    <a:pt x="291" y="261"/>
                  </a:lnTo>
                  <a:lnTo>
                    <a:pt x="299" y="269"/>
                  </a:lnTo>
                  <a:lnTo>
                    <a:pt x="304" y="278"/>
                  </a:lnTo>
                  <a:lnTo>
                    <a:pt x="306" y="289"/>
                  </a:lnTo>
                  <a:lnTo>
                    <a:pt x="308" y="300"/>
                  </a:lnTo>
                  <a:lnTo>
                    <a:pt x="308" y="307"/>
                  </a:lnTo>
                  <a:lnTo>
                    <a:pt x="313" y="307"/>
                  </a:lnTo>
                  <a:lnTo>
                    <a:pt x="321" y="307"/>
                  </a:lnTo>
                  <a:lnTo>
                    <a:pt x="326" y="307"/>
                  </a:lnTo>
                  <a:lnTo>
                    <a:pt x="326" y="236"/>
                  </a:lnTo>
                  <a:lnTo>
                    <a:pt x="326" y="226"/>
                  </a:lnTo>
                  <a:lnTo>
                    <a:pt x="326" y="215"/>
                  </a:lnTo>
                  <a:lnTo>
                    <a:pt x="324" y="208"/>
                  </a:lnTo>
                  <a:lnTo>
                    <a:pt x="321" y="202"/>
                  </a:lnTo>
                  <a:lnTo>
                    <a:pt x="313" y="197"/>
                  </a:lnTo>
                  <a:lnTo>
                    <a:pt x="306" y="197"/>
                  </a:lnTo>
                  <a:lnTo>
                    <a:pt x="192" y="197"/>
                  </a:lnTo>
                  <a:lnTo>
                    <a:pt x="0" y="197"/>
                  </a:lnTo>
                  <a:close/>
                  <a:moveTo>
                    <a:pt x="118" y="0"/>
                  </a:moveTo>
                  <a:lnTo>
                    <a:pt x="6" y="0"/>
                  </a:lnTo>
                  <a:lnTo>
                    <a:pt x="6" y="189"/>
                  </a:lnTo>
                  <a:lnTo>
                    <a:pt x="19" y="189"/>
                  </a:lnTo>
                  <a:lnTo>
                    <a:pt x="52" y="189"/>
                  </a:lnTo>
                  <a:lnTo>
                    <a:pt x="52" y="149"/>
                  </a:lnTo>
                  <a:lnTo>
                    <a:pt x="59" y="142"/>
                  </a:lnTo>
                  <a:lnTo>
                    <a:pt x="72" y="155"/>
                  </a:lnTo>
                  <a:lnTo>
                    <a:pt x="76" y="155"/>
                  </a:lnTo>
                  <a:lnTo>
                    <a:pt x="79" y="155"/>
                  </a:lnTo>
                  <a:lnTo>
                    <a:pt x="81" y="151"/>
                  </a:lnTo>
                  <a:lnTo>
                    <a:pt x="79" y="147"/>
                  </a:lnTo>
                  <a:lnTo>
                    <a:pt x="46" y="116"/>
                  </a:lnTo>
                  <a:lnTo>
                    <a:pt x="43" y="114"/>
                  </a:lnTo>
                  <a:lnTo>
                    <a:pt x="39" y="116"/>
                  </a:lnTo>
                  <a:lnTo>
                    <a:pt x="37" y="120"/>
                  </a:lnTo>
                  <a:lnTo>
                    <a:pt x="39" y="123"/>
                  </a:lnTo>
                  <a:lnTo>
                    <a:pt x="54" y="134"/>
                  </a:lnTo>
                  <a:lnTo>
                    <a:pt x="44" y="143"/>
                  </a:lnTo>
                  <a:lnTo>
                    <a:pt x="19" y="143"/>
                  </a:lnTo>
                  <a:lnTo>
                    <a:pt x="17" y="15"/>
                  </a:lnTo>
                  <a:lnTo>
                    <a:pt x="118" y="15"/>
                  </a:lnTo>
                  <a:lnTo>
                    <a:pt x="124" y="15"/>
                  </a:lnTo>
                  <a:lnTo>
                    <a:pt x="129" y="18"/>
                  </a:lnTo>
                  <a:lnTo>
                    <a:pt x="135" y="22"/>
                  </a:lnTo>
                  <a:lnTo>
                    <a:pt x="138" y="26"/>
                  </a:lnTo>
                  <a:lnTo>
                    <a:pt x="148" y="39"/>
                  </a:lnTo>
                  <a:lnTo>
                    <a:pt x="155" y="55"/>
                  </a:lnTo>
                  <a:lnTo>
                    <a:pt x="162" y="75"/>
                  </a:lnTo>
                  <a:lnTo>
                    <a:pt x="166" y="97"/>
                  </a:lnTo>
                  <a:lnTo>
                    <a:pt x="170" y="120"/>
                  </a:lnTo>
                  <a:lnTo>
                    <a:pt x="170" y="142"/>
                  </a:lnTo>
                  <a:lnTo>
                    <a:pt x="170" y="189"/>
                  </a:lnTo>
                  <a:lnTo>
                    <a:pt x="184" y="189"/>
                  </a:lnTo>
                  <a:lnTo>
                    <a:pt x="184" y="142"/>
                  </a:lnTo>
                  <a:lnTo>
                    <a:pt x="184" y="112"/>
                  </a:lnTo>
                  <a:lnTo>
                    <a:pt x="179" y="86"/>
                  </a:lnTo>
                  <a:lnTo>
                    <a:pt x="173" y="62"/>
                  </a:lnTo>
                  <a:lnTo>
                    <a:pt x="166" y="42"/>
                  </a:lnTo>
                  <a:lnTo>
                    <a:pt x="155" y="24"/>
                  </a:lnTo>
                  <a:lnTo>
                    <a:pt x="144" y="11"/>
                  </a:lnTo>
                  <a:lnTo>
                    <a:pt x="138" y="7"/>
                  </a:lnTo>
                  <a:lnTo>
                    <a:pt x="131" y="4"/>
                  </a:lnTo>
                  <a:lnTo>
                    <a:pt x="124" y="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2620">
              <a:extLst>
                <a:ext uri="{FF2B5EF4-FFF2-40B4-BE49-F238E27FC236}">
                  <a16:creationId xmlns:a16="http://schemas.microsoft.com/office/drawing/2014/main" id="{B847B550-3E21-4552-BCBC-E0BE588EA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2188" y="2746375"/>
              <a:ext cx="38100" cy="20638"/>
            </a:xfrm>
            <a:custGeom>
              <a:avLst/>
              <a:gdLst>
                <a:gd name="T0" fmla="*/ 0 w 24"/>
                <a:gd name="T1" fmla="*/ 0 h 13"/>
                <a:gd name="T2" fmla="*/ 0 w 24"/>
                <a:gd name="T3" fmla="*/ 13 h 13"/>
                <a:gd name="T4" fmla="*/ 24 w 24"/>
                <a:gd name="T5" fmla="*/ 0 h 13"/>
                <a:gd name="T6" fmla="*/ 0 w 24"/>
                <a:gd name="T7" fmla="*/ 0 h 13"/>
                <a:gd name="T8" fmla="*/ 0 w 24"/>
                <a:gd name="T9" fmla="*/ 0 h 13"/>
                <a:gd name="T10" fmla="*/ 0 w 24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13"/>
                <a:gd name="T20" fmla="*/ 24 w 24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13">
                  <a:moveTo>
                    <a:pt x="0" y="0"/>
                  </a:moveTo>
                  <a:lnTo>
                    <a:pt x="0" y="13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621">
              <a:extLst>
                <a:ext uri="{FF2B5EF4-FFF2-40B4-BE49-F238E27FC236}">
                  <a16:creationId xmlns:a16="http://schemas.microsoft.com/office/drawing/2014/main" id="{9E0A6D0F-7209-4A6D-8008-9EF0EDB64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6988" y="2746375"/>
              <a:ext cx="114300" cy="41275"/>
            </a:xfrm>
            <a:custGeom>
              <a:avLst/>
              <a:gdLst>
                <a:gd name="T0" fmla="*/ 0 w 72"/>
                <a:gd name="T1" fmla="*/ 26 h 26"/>
                <a:gd name="T2" fmla="*/ 48 w 72"/>
                <a:gd name="T3" fmla="*/ 0 h 26"/>
                <a:gd name="T4" fmla="*/ 72 w 72"/>
                <a:gd name="T5" fmla="*/ 0 h 26"/>
                <a:gd name="T6" fmla="*/ 24 w 72"/>
                <a:gd name="T7" fmla="*/ 26 h 26"/>
                <a:gd name="T8" fmla="*/ 0 w 72"/>
                <a:gd name="T9" fmla="*/ 26 h 26"/>
                <a:gd name="T10" fmla="*/ 0 w 72"/>
                <a:gd name="T11" fmla="*/ 26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2"/>
                <a:gd name="T19" fmla="*/ 0 h 26"/>
                <a:gd name="T20" fmla="*/ 72 w 72"/>
                <a:gd name="T21" fmla="*/ 26 h 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2" h="26">
                  <a:moveTo>
                    <a:pt x="0" y="26"/>
                  </a:moveTo>
                  <a:lnTo>
                    <a:pt x="48" y="0"/>
                  </a:lnTo>
                  <a:lnTo>
                    <a:pt x="72" y="0"/>
                  </a:lnTo>
                  <a:lnTo>
                    <a:pt x="24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622">
              <a:extLst>
                <a:ext uri="{FF2B5EF4-FFF2-40B4-BE49-F238E27FC236}">
                  <a16:creationId xmlns:a16="http://schemas.microsoft.com/office/drawing/2014/main" id="{CFEC0882-738A-43FA-8CFE-6D36201BC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2188" y="2746375"/>
              <a:ext cx="114300" cy="41275"/>
            </a:xfrm>
            <a:custGeom>
              <a:avLst/>
              <a:gdLst>
                <a:gd name="T0" fmla="*/ 0 w 72"/>
                <a:gd name="T1" fmla="*/ 26 h 26"/>
                <a:gd name="T2" fmla="*/ 0 w 72"/>
                <a:gd name="T3" fmla="*/ 26 h 26"/>
                <a:gd name="T4" fmla="*/ 24 w 72"/>
                <a:gd name="T5" fmla="*/ 26 h 26"/>
                <a:gd name="T6" fmla="*/ 72 w 72"/>
                <a:gd name="T7" fmla="*/ 0 h 26"/>
                <a:gd name="T8" fmla="*/ 48 w 72"/>
                <a:gd name="T9" fmla="*/ 0 h 26"/>
                <a:gd name="T10" fmla="*/ 0 w 72"/>
                <a:gd name="T11" fmla="*/ 26 h 26"/>
                <a:gd name="T12" fmla="*/ 0 w 72"/>
                <a:gd name="T13" fmla="*/ 26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2"/>
                <a:gd name="T22" fmla="*/ 0 h 26"/>
                <a:gd name="T23" fmla="*/ 72 w 72"/>
                <a:gd name="T24" fmla="*/ 26 h 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2" h="26">
                  <a:moveTo>
                    <a:pt x="0" y="26"/>
                  </a:moveTo>
                  <a:lnTo>
                    <a:pt x="0" y="26"/>
                  </a:lnTo>
                  <a:lnTo>
                    <a:pt x="24" y="26"/>
                  </a:lnTo>
                  <a:lnTo>
                    <a:pt x="72" y="0"/>
                  </a:lnTo>
                  <a:lnTo>
                    <a:pt x="48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623">
              <a:extLst>
                <a:ext uri="{FF2B5EF4-FFF2-40B4-BE49-F238E27FC236}">
                  <a16:creationId xmlns:a16="http://schemas.microsoft.com/office/drawing/2014/main" id="{458A1F79-BD42-424E-A9AB-C8A92B427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3188" y="2746375"/>
              <a:ext cx="112713" cy="41275"/>
            </a:xfrm>
            <a:custGeom>
              <a:avLst/>
              <a:gdLst>
                <a:gd name="T0" fmla="*/ 0 w 71"/>
                <a:gd name="T1" fmla="*/ 26 h 26"/>
                <a:gd name="T2" fmla="*/ 48 w 71"/>
                <a:gd name="T3" fmla="*/ 0 h 26"/>
                <a:gd name="T4" fmla="*/ 71 w 71"/>
                <a:gd name="T5" fmla="*/ 0 h 26"/>
                <a:gd name="T6" fmla="*/ 24 w 71"/>
                <a:gd name="T7" fmla="*/ 26 h 26"/>
                <a:gd name="T8" fmla="*/ 0 w 71"/>
                <a:gd name="T9" fmla="*/ 26 h 26"/>
                <a:gd name="T10" fmla="*/ 0 w 71"/>
                <a:gd name="T11" fmla="*/ 26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1"/>
                <a:gd name="T19" fmla="*/ 0 h 26"/>
                <a:gd name="T20" fmla="*/ 71 w 71"/>
                <a:gd name="T21" fmla="*/ 26 h 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1" h="26">
                  <a:moveTo>
                    <a:pt x="0" y="26"/>
                  </a:moveTo>
                  <a:lnTo>
                    <a:pt x="48" y="0"/>
                  </a:lnTo>
                  <a:lnTo>
                    <a:pt x="71" y="0"/>
                  </a:lnTo>
                  <a:lnTo>
                    <a:pt x="24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2624">
              <a:extLst>
                <a:ext uri="{FF2B5EF4-FFF2-40B4-BE49-F238E27FC236}">
                  <a16:creationId xmlns:a16="http://schemas.microsoft.com/office/drawing/2014/main" id="{EF8C8BBC-418F-4BC0-8142-636EAC8AB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2746375"/>
              <a:ext cx="114300" cy="41275"/>
            </a:xfrm>
            <a:custGeom>
              <a:avLst/>
              <a:gdLst>
                <a:gd name="T0" fmla="*/ 0 w 72"/>
                <a:gd name="T1" fmla="*/ 26 h 26"/>
                <a:gd name="T2" fmla="*/ 48 w 72"/>
                <a:gd name="T3" fmla="*/ 0 h 26"/>
                <a:gd name="T4" fmla="*/ 72 w 72"/>
                <a:gd name="T5" fmla="*/ 0 h 26"/>
                <a:gd name="T6" fmla="*/ 24 w 72"/>
                <a:gd name="T7" fmla="*/ 26 h 26"/>
                <a:gd name="T8" fmla="*/ 0 w 72"/>
                <a:gd name="T9" fmla="*/ 26 h 26"/>
                <a:gd name="T10" fmla="*/ 0 w 72"/>
                <a:gd name="T11" fmla="*/ 26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2"/>
                <a:gd name="T19" fmla="*/ 0 h 26"/>
                <a:gd name="T20" fmla="*/ 72 w 72"/>
                <a:gd name="T21" fmla="*/ 26 h 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2" h="26">
                  <a:moveTo>
                    <a:pt x="0" y="26"/>
                  </a:moveTo>
                  <a:lnTo>
                    <a:pt x="48" y="0"/>
                  </a:lnTo>
                  <a:lnTo>
                    <a:pt x="72" y="0"/>
                  </a:lnTo>
                  <a:lnTo>
                    <a:pt x="24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Freeform 2625">
              <a:extLst>
                <a:ext uri="{FF2B5EF4-FFF2-40B4-BE49-F238E27FC236}">
                  <a16:creationId xmlns:a16="http://schemas.microsoft.com/office/drawing/2014/main" id="{9EE80591-3615-44BE-A00F-E517360F4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9388" y="2752725"/>
              <a:ext cx="60325" cy="34925"/>
            </a:xfrm>
            <a:custGeom>
              <a:avLst/>
              <a:gdLst>
                <a:gd name="T0" fmla="*/ 38 w 38"/>
                <a:gd name="T1" fmla="*/ 12 h 22"/>
                <a:gd name="T2" fmla="*/ 38 w 38"/>
                <a:gd name="T3" fmla="*/ 3 h 22"/>
                <a:gd name="T4" fmla="*/ 38 w 38"/>
                <a:gd name="T5" fmla="*/ 3 h 22"/>
                <a:gd name="T6" fmla="*/ 38 w 38"/>
                <a:gd name="T7" fmla="*/ 0 h 22"/>
                <a:gd name="T8" fmla="*/ 0 w 38"/>
                <a:gd name="T9" fmla="*/ 22 h 22"/>
                <a:gd name="T10" fmla="*/ 23 w 38"/>
                <a:gd name="T11" fmla="*/ 22 h 22"/>
                <a:gd name="T12" fmla="*/ 38 w 38"/>
                <a:gd name="T13" fmla="*/ 12 h 22"/>
                <a:gd name="T14" fmla="*/ 38 w 38"/>
                <a:gd name="T15" fmla="*/ 12 h 2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8"/>
                <a:gd name="T25" fmla="*/ 0 h 22"/>
                <a:gd name="T26" fmla="*/ 38 w 38"/>
                <a:gd name="T27" fmla="*/ 22 h 2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8" h="22">
                  <a:moveTo>
                    <a:pt x="38" y="12"/>
                  </a:moveTo>
                  <a:lnTo>
                    <a:pt x="38" y="3"/>
                  </a:lnTo>
                  <a:lnTo>
                    <a:pt x="38" y="0"/>
                  </a:lnTo>
                  <a:lnTo>
                    <a:pt x="0" y="22"/>
                  </a:lnTo>
                  <a:lnTo>
                    <a:pt x="23" y="22"/>
                  </a:lnTo>
                  <a:lnTo>
                    <a:pt x="38" y="12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Freeform 2626">
              <a:extLst>
                <a:ext uri="{FF2B5EF4-FFF2-40B4-BE49-F238E27FC236}">
                  <a16:creationId xmlns:a16="http://schemas.microsoft.com/office/drawing/2014/main" id="{228A8D9E-B465-49D8-9025-3D4F666E6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4588" y="2746375"/>
              <a:ext cx="114300" cy="41275"/>
            </a:xfrm>
            <a:custGeom>
              <a:avLst/>
              <a:gdLst>
                <a:gd name="T0" fmla="*/ 0 w 72"/>
                <a:gd name="T1" fmla="*/ 26 h 26"/>
                <a:gd name="T2" fmla="*/ 48 w 72"/>
                <a:gd name="T3" fmla="*/ 0 h 26"/>
                <a:gd name="T4" fmla="*/ 72 w 72"/>
                <a:gd name="T5" fmla="*/ 0 h 26"/>
                <a:gd name="T6" fmla="*/ 24 w 72"/>
                <a:gd name="T7" fmla="*/ 26 h 26"/>
                <a:gd name="T8" fmla="*/ 0 w 72"/>
                <a:gd name="T9" fmla="*/ 26 h 26"/>
                <a:gd name="T10" fmla="*/ 0 w 72"/>
                <a:gd name="T11" fmla="*/ 26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2"/>
                <a:gd name="T19" fmla="*/ 0 h 26"/>
                <a:gd name="T20" fmla="*/ 72 w 72"/>
                <a:gd name="T21" fmla="*/ 26 h 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2" h="26">
                  <a:moveTo>
                    <a:pt x="0" y="26"/>
                  </a:moveTo>
                  <a:lnTo>
                    <a:pt x="48" y="0"/>
                  </a:lnTo>
                  <a:lnTo>
                    <a:pt x="72" y="0"/>
                  </a:lnTo>
                  <a:lnTo>
                    <a:pt x="24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Freeform 2627">
              <a:extLst>
                <a:ext uri="{FF2B5EF4-FFF2-40B4-BE49-F238E27FC236}">
                  <a16:creationId xmlns:a16="http://schemas.microsoft.com/office/drawing/2014/main" id="{FCCE19E1-0B43-476B-AA07-564C64101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788" y="2746375"/>
              <a:ext cx="114300" cy="41275"/>
            </a:xfrm>
            <a:custGeom>
              <a:avLst/>
              <a:gdLst>
                <a:gd name="T0" fmla="*/ 0 w 72"/>
                <a:gd name="T1" fmla="*/ 26 h 26"/>
                <a:gd name="T2" fmla="*/ 48 w 72"/>
                <a:gd name="T3" fmla="*/ 0 h 26"/>
                <a:gd name="T4" fmla="*/ 48 w 72"/>
                <a:gd name="T5" fmla="*/ 0 h 26"/>
                <a:gd name="T6" fmla="*/ 48 w 72"/>
                <a:gd name="T7" fmla="*/ 0 h 26"/>
                <a:gd name="T8" fmla="*/ 72 w 72"/>
                <a:gd name="T9" fmla="*/ 0 h 26"/>
                <a:gd name="T10" fmla="*/ 48 w 72"/>
                <a:gd name="T11" fmla="*/ 13 h 26"/>
                <a:gd name="T12" fmla="*/ 48 w 72"/>
                <a:gd name="T13" fmla="*/ 13 h 26"/>
                <a:gd name="T14" fmla="*/ 24 w 72"/>
                <a:gd name="T15" fmla="*/ 26 h 26"/>
                <a:gd name="T16" fmla="*/ 0 w 72"/>
                <a:gd name="T17" fmla="*/ 26 h 26"/>
                <a:gd name="T18" fmla="*/ 0 w 72"/>
                <a:gd name="T19" fmla="*/ 26 h 2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2"/>
                <a:gd name="T31" fmla="*/ 0 h 26"/>
                <a:gd name="T32" fmla="*/ 72 w 72"/>
                <a:gd name="T33" fmla="*/ 26 h 2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2" h="26">
                  <a:moveTo>
                    <a:pt x="0" y="26"/>
                  </a:moveTo>
                  <a:lnTo>
                    <a:pt x="48" y="0"/>
                  </a:lnTo>
                  <a:lnTo>
                    <a:pt x="72" y="0"/>
                  </a:lnTo>
                  <a:lnTo>
                    <a:pt x="48" y="13"/>
                  </a:lnTo>
                  <a:lnTo>
                    <a:pt x="24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Freeform 2628">
              <a:extLst>
                <a:ext uri="{FF2B5EF4-FFF2-40B4-BE49-F238E27FC236}">
                  <a16:creationId xmlns:a16="http://schemas.microsoft.com/office/drawing/2014/main" id="{EBF5C5BE-5518-49F8-A645-9DAD941C3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6988" y="2746375"/>
              <a:ext cx="76200" cy="41275"/>
            </a:xfrm>
            <a:custGeom>
              <a:avLst/>
              <a:gdLst>
                <a:gd name="T0" fmla="*/ 0 w 48"/>
                <a:gd name="T1" fmla="*/ 13 h 26"/>
                <a:gd name="T2" fmla="*/ 24 w 48"/>
                <a:gd name="T3" fmla="*/ 0 h 26"/>
                <a:gd name="T4" fmla="*/ 48 w 48"/>
                <a:gd name="T5" fmla="*/ 0 h 26"/>
                <a:gd name="T6" fmla="*/ 0 w 48"/>
                <a:gd name="T7" fmla="*/ 26 h 26"/>
                <a:gd name="T8" fmla="*/ 0 w 48"/>
                <a:gd name="T9" fmla="*/ 13 h 26"/>
                <a:gd name="T10" fmla="*/ 0 w 48"/>
                <a:gd name="T11" fmla="*/ 13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"/>
                <a:gd name="T19" fmla="*/ 0 h 26"/>
                <a:gd name="T20" fmla="*/ 48 w 48"/>
                <a:gd name="T21" fmla="*/ 26 h 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" h="26">
                  <a:moveTo>
                    <a:pt x="0" y="13"/>
                  </a:moveTo>
                  <a:lnTo>
                    <a:pt x="24" y="0"/>
                  </a:lnTo>
                  <a:lnTo>
                    <a:pt x="48" y="0"/>
                  </a:lnTo>
                  <a:lnTo>
                    <a:pt x="0" y="26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Freeform 2629">
              <a:extLst>
                <a:ext uri="{FF2B5EF4-FFF2-40B4-BE49-F238E27FC236}">
                  <a16:creationId xmlns:a16="http://schemas.microsoft.com/office/drawing/2014/main" id="{96D5F8CA-00DC-48D1-8CAD-076EFAC8FA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2188" y="2746375"/>
              <a:ext cx="76200" cy="41275"/>
            </a:xfrm>
            <a:custGeom>
              <a:avLst/>
              <a:gdLst>
                <a:gd name="T0" fmla="*/ 0 w 48"/>
                <a:gd name="T1" fmla="*/ 13 h 26"/>
                <a:gd name="T2" fmla="*/ 0 w 48"/>
                <a:gd name="T3" fmla="*/ 26 h 26"/>
                <a:gd name="T4" fmla="*/ 48 w 48"/>
                <a:gd name="T5" fmla="*/ 0 h 26"/>
                <a:gd name="T6" fmla="*/ 24 w 48"/>
                <a:gd name="T7" fmla="*/ 0 h 26"/>
                <a:gd name="T8" fmla="*/ 0 w 48"/>
                <a:gd name="T9" fmla="*/ 13 h 26"/>
                <a:gd name="T10" fmla="*/ 0 w 48"/>
                <a:gd name="T11" fmla="*/ 13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"/>
                <a:gd name="T19" fmla="*/ 0 h 26"/>
                <a:gd name="T20" fmla="*/ 48 w 48"/>
                <a:gd name="T21" fmla="*/ 26 h 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" h="26">
                  <a:moveTo>
                    <a:pt x="0" y="13"/>
                  </a:moveTo>
                  <a:lnTo>
                    <a:pt x="0" y="26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Freeform 2630">
              <a:extLst>
                <a:ext uri="{FF2B5EF4-FFF2-40B4-BE49-F238E27FC236}">
                  <a16:creationId xmlns:a16="http://schemas.microsoft.com/office/drawing/2014/main" id="{6A507DB7-8B41-4698-9DA6-97492C1985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5088" y="2746375"/>
              <a:ext cx="114300" cy="41275"/>
            </a:xfrm>
            <a:custGeom>
              <a:avLst/>
              <a:gdLst>
                <a:gd name="T0" fmla="*/ 0 w 72"/>
                <a:gd name="T1" fmla="*/ 26 h 26"/>
                <a:gd name="T2" fmla="*/ 48 w 72"/>
                <a:gd name="T3" fmla="*/ 0 h 26"/>
                <a:gd name="T4" fmla="*/ 72 w 72"/>
                <a:gd name="T5" fmla="*/ 0 h 26"/>
                <a:gd name="T6" fmla="*/ 24 w 72"/>
                <a:gd name="T7" fmla="*/ 26 h 26"/>
                <a:gd name="T8" fmla="*/ 0 w 72"/>
                <a:gd name="T9" fmla="*/ 26 h 26"/>
                <a:gd name="T10" fmla="*/ 0 w 72"/>
                <a:gd name="T11" fmla="*/ 26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2"/>
                <a:gd name="T19" fmla="*/ 0 h 26"/>
                <a:gd name="T20" fmla="*/ 72 w 72"/>
                <a:gd name="T21" fmla="*/ 26 h 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2" h="26">
                  <a:moveTo>
                    <a:pt x="0" y="26"/>
                  </a:moveTo>
                  <a:lnTo>
                    <a:pt x="48" y="0"/>
                  </a:lnTo>
                  <a:lnTo>
                    <a:pt x="72" y="0"/>
                  </a:lnTo>
                  <a:lnTo>
                    <a:pt x="24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Freeform 2631">
              <a:extLst>
                <a:ext uri="{FF2B5EF4-FFF2-40B4-BE49-F238E27FC236}">
                  <a16:creationId xmlns:a16="http://schemas.microsoft.com/office/drawing/2014/main" id="{20BC8B14-F8E9-4DD6-BB76-E6C39F771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288" y="2746375"/>
              <a:ext cx="114300" cy="41275"/>
            </a:xfrm>
            <a:custGeom>
              <a:avLst/>
              <a:gdLst>
                <a:gd name="T0" fmla="*/ 0 w 72"/>
                <a:gd name="T1" fmla="*/ 26 h 26"/>
                <a:gd name="T2" fmla="*/ 48 w 72"/>
                <a:gd name="T3" fmla="*/ 0 h 26"/>
                <a:gd name="T4" fmla="*/ 72 w 72"/>
                <a:gd name="T5" fmla="*/ 0 h 26"/>
                <a:gd name="T6" fmla="*/ 24 w 72"/>
                <a:gd name="T7" fmla="*/ 26 h 26"/>
                <a:gd name="T8" fmla="*/ 0 w 72"/>
                <a:gd name="T9" fmla="*/ 26 h 26"/>
                <a:gd name="T10" fmla="*/ 0 w 72"/>
                <a:gd name="T11" fmla="*/ 26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2"/>
                <a:gd name="T19" fmla="*/ 0 h 26"/>
                <a:gd name="T20" fmla="*/ 72 w 72"/>
                <a:gd name="T21" fmla="*/ 26 h 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2" h="26">
                  <a:moveTo>
                    <a:pt x="0" y="26"/>
                  </a:moveTo>
                  <a:lnTo>
                    <a:pt x="48" y="0"/>
                  </a:lnTo>
                  <a:lnTo>
                    <a:pt x="72" y="0"/>
                  </a:lnTo>
                  <a:lnTo>
                    <a:pt x="24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Freeform 2632">
              <a:extLst>
                <a:ext uri="{FF2B5EF4-FFF2-40B4-BE49-F238E27FC236}">
                  <a16:creationId xmlns:a16="http://schemas.microsoft.com/office/drawing/2014/main" id="{E05F1889-8F14-4EC3-8B7A-315198019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1288" y="2746375"/>
              <a:ext cx="98425" cy="41275"/>
            </a:xfrm>
            <a:custGeom>
              <a:avLst/>
              <a:gdLst>
                <a:gd name="T0" fmla="*/ 62 w 62"/>
                <a:gd name="T1" fmla="*/ 4 h 26"/>
                <a:gd name="T2" fmla="*/ 62 w 62"/>
                <a:gd name="T3" fmla="*/ 4 h 26"/>
                <a:gd name="T4" fmla="*/ 60 w 62"/>
                <a:gd name="T5" fmla="*/ 0 h 26"/>
                <a:gd name="T6" fmla="*/ 47 w 62"/>
                <a:gd name="T7" fmla="*/ 0 h 26"/>
                <a:gd name="T8" fmla="*/ 0 w 62"/>
                <a:gd name="T9" fmla="*/ 26 h 26"/>
                <a:gd name="T10" fmla="*/ 24 w 62"/>
                <a:gd name="T11" fmla="*/ 26 h 26"/>
                <a:gd name="T12" fmla="*/ 62 w 62"/>
                <a:gd name="T13" fmla="*/ 4 h 26"/>
                <a:gd name="T14" fmla="*/ 62 w 62"/>
                <a:gd name="T15" fmla="*/ 4 h 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2"/>
                <a:gd name="T25" fmla="*/ 0 h 26"/>
                <a:gd name="T26" fmla="*/ 62 w 62"/>
                <a:gd name="T27" fmla="*/ 26 h 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2" h="26">
                  <a:moveTo>
                    <a:pt x="62" y="4"/>
                  </a:moveTo>
                  <a:lnTo>
                    <a:pt x="62" y="4"/>
                  </a:lnTo>
                  <a:lnTo>
                    <a:pt x="60" y="0"/>
                  </a:lnTo>
                  <a:lnTo>
                    <a:pt x="47" y="0"/>
                  </a:lnTo>
                  <a:lnTo>
                    <a:pt x="0" y="26"/>
                  </a:lnTo>
                  <a:lnTo>
                    <a:pt x="24" y="26"/>
                  </a:lnTo>
                  <a:lnTo>
                    <a:pt x="62" y="4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Freeform 2633">
              <a:extLst>
                <a:ext uri="{FF2B5EF4-FFF2-40B4-BE49-F238E27FC236}">
                  <a16:creationId xmlns:a16="http://schemas.microsoft.com/office/drawing/2014/main" id="{51751792-C3E2-4F04-8867-BDAACE8B2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488" y="2746375"/>
              <a:ext cx="114300" cy="41275"/>
            </a:xfrm>
            <a:custGeom>
              <a:avLst/>
              <a:gdLst>
                <a:gd name="T0" fmla="*/ 0 w 72"/>
                <a:gd name="T1" fmla="*/ 26 h 26"/>
                <a:gd name="T2" fmla="*/ 48 w 72"/>
                <a:gd name="T3" fmla="*/ 0 h 26"/>
                <a:gd name="T4" fmla="*/ 72 w 72"/>
                <a:gd name="T5" fmla="*/ 0 h 26"/>
                <a:gd name="T6" fmla="*/ 24 w 72"/>
                <a:gd name="T7" fmla="*/ 26 h 26"/>
                <a:gd name="T8" fmla="*/ 0 w 72"/>
                <a:gd name="T9" fmla="*/ 26 h 26"/>
                <a:gd name="T10" fmla="*/ 0 w 72"/>
                <a:gd name="T11" fmla="*/ 26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2"/>
                <a:gd name="T19" fmla="*/ 0 h 26"/>
                <a:gd name="T20" fmla="*/ 72 w 72"/>
                <a:gd name="T21" fmla="*/ 26 h 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2" h="26">
                  <a:moveTo>
                    <a:pt x="0" y="26"/>
                  </a:moveTo>
                  <a:lnTo>
                    <a:pt x="48" y="0"/>
                  </a:lnTo>
                  <a:lnTo>
                    <a:pt x="72" y="0"/>
                  </a:lnTo>
                  <a:lnTo>
                    <a:pt x="24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Freeform 2634">
              <a:extLst>
                <a:ext uri="{FF2B5EF4-FFF2-40B4-BE49-F238E27FC236}">
                  <a16:creationId xmlns:a16="http://schemas.microsoft.com/office/drawing/2014/main" id="{4EFA1E0C-C7FB-4ACF-8878-22ADBBE88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901" y="2771775"/>
              <a:ext cx="23813" cy="15875"/>
            </a:xfrm>
            <a:custGeom>
              <a:avLst/>
              <a:gdLst>
                <a:gd name="T0" fmla="*/ 15 w 15"/>
                <a:gd name="T1" fmla="*/ 10 h 10"/>
                <a:gd name="T2" fmla="*/ 15 w 15"/>
                <a:gd name="T3" fmla="*/ 2 h 10"/>
                <a:gd name="T4" fmla="*/ 15 w 15"/>
                <a:gd name="T5" fmla="*/ 0 h 10"/>
                <a:gd name="T6" fmla="*/ 0 w 15"/>
                <a:gd name="T7" fmla="*/ 10 h 10"/>
                <a:gd name="T8" fmla="*/ 15 w 15"/>
                <a:gd name="T9" fmla="*/ 10 h 10"/>
                <a:gd name="T10" fmla="*/ 15 w 15"/>
                <a:gd name="T11" fmla="*/ 10 h 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10"/>
                <a:gd name="T20" fmla="*/ 15 w 15"/>
                <a:gd name="T21" fmla="*/ 10 h 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10">
                  <a:moveTo>
                    <a:pt x="15" y="10"/>
                  </a:moveTo>
                  <a:lnTo>
                    <a:pt x="15" y="2"/>
                  </a:lnTo>
                  <a:lnTo>
                    <a:pt x="15" y="0"/>
                  </a:lnTo>
                  <a:lnTo>
                    <a:pt x="0" y="10"/>
                  </a:lnTo>
                  <a:lnTo>
                    <a:pt x="15" y="1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Freeform 2635">
              <a:extLst>
                <a:ext uri="{FF2B5EF4-FFF2-40B4-BE49-F238E27FC236}">
                  <a16:creationId xmlns:a16="http://schemas.microsoft.com/office/drawing/2014/main" id="{9BC2F3F6-E46D-4236-B956-203F8C7BA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2688" y="2746375"/>
              <a:ext cx="114300" cy="41275"/>
            </a:xfrm>
            <a:custGeom>
              <a:avLst/>
              <a:gdLst>
                <a:gd name="T0" fmla="*/ 0 w 72"/>
                <a:gd name="T1" fmla="*/ 26 h 26"/>
                <a:gd name="T2" fmla="*/ 48 w 72"/>
                <a:gd name="T3" fmla="*/ 0 h 26"/>
                <a:gd name="T4" fmla="*/ 72 w 72"/>
                <a:gd name="T5" fmla="*/ 0 h 26"/>
                <a:gd name="T6" fmla="*/ 24 w 72"/>
                <a:gd name="T7" fmla="*/ 26 h 26"/>
                <a:gd name="T8" fmla="*/ 0 w 72"/>
                <a:gd name="T9" fmla="*/ 26 h 26"/>
                <a:gd name="T10" fmla="*/ 0 w 72"/>
                <a:gd name="T11" fmla="*/ 26 h 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2"/>
                <a:gd name="T19" fmla="*/ 0 h 26"/>
                <a:gd name="T20" fmla="*/ 72 w 72"/>
                <a:gd name="T21" fmla="*/ 26 h 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2" h="26">
                  <a:moveTo>
                    <a:pt x="0" y="26"/>
                  </a:moveTo>
                  <a:lnTo>
                    <a:pt x="48" y="0"/>
                  </a:lnTo>
                  <a:lnTo>
                    <a:pt x="72" y="0"/>
                  </a:lnTo>
                  <a:lnTo>
                    <a:pt x="24" y="26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Freeform 2636">
              <a:extLst>
                <a:ext uri="{FF2B5EF4-FFF2-40B4-BE49-F238E27FC236}">
                  <a16:creationId xmlns:a16="http://schemas.microsoft.com/office/drawing/2014/main" id="{0DEB8D9F-6F5D-4A49-8881-D08F6A530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888" y="2767013"/>
              <a:ext cx="38100" cy="20638"/>
            </a:xfrm>
            <a:custGeom>
              <a:avLst/>
              <a:gdLst>
                <a:gd name="T0" fmla="*/ 0 w 24"/>
                <a:gd name="T1" fmla="*/ 13 h 13"/>
                <a:gd name="T2" fmla="*/ 24 w 24"/>
                <a:gd name="T3" fmla="*/ 0 h 13"/>
                <a:gd name="T4" fmla="*/ 24 w 24"/>
                <a:gd name="T5" fmla="*/ 13 h 13"/>
                <a:gd name="T6" fmla="*/ 24 w 24"/>
                <a:gd name="T7" fmla="*/ 13 h 13"/>
                <a:gd name="T8" fmla="*/ 0 w 24"/>
                <a:gd name="T9" fmla="*/ 13 h 13"/>
                <a:gd name="T10" fmla="*/ 0 w 24"/>
                <a:gd name="T11" fmla="*/ 13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"/>
                <a:gd name="T19" fmla="*/ 0 h 13"/>
                <a:gd name="T20" fmla="*/ 24 w 24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" h="13">
                  <a:moveTo>
                    <a:pt x="0" y="13"/>
                  </a:moveTo>
                  <a:lnTo>
                    <a:pt x="24" y="0"/>
                  </a:lnTo>
                  <a:lnTo>
                    <a:pt x="24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Freeform 2637">
              <a:extLst>
                <a:ext uri="{FF2B5EF4-FFF2-40B4-BE49-F238E27FC236}">
                  <a16:creationId xmlns:a16="http://schemas.microsoft.com/office/drawing/2014/main" id="{A9552D3C-9D12-4BA0-92AA-032C42F2A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6063" y="2847975"/>
              <a:ext cx="25400" cy="55563"/>
            </a:xfrm>
            <a:custGeom>
              <a:avLst/>
              <a:gdLst>
                <a:gd name="T0" fmla="*/ 9 w 16"/>
                <a:gd name="T1" fmla="*/ 0 h 35"/>
                <a:gd name="T2" fmla="*/ 0 w 16"/>
                <a:gd name="T3" fmla="*/ 0 h 35"/>
                <a:gd name="T4" fmla="*/ 0 w 16"/>
                <a:gd name="T5" fmla="*/ 35 h 35"/>
                <a:gd name="T6" fmla="*/ 16 w 16"/>
                <a:gd name="T7" fmla="*/ 35 h 35"/>
                <a:gd name="T8" fmla="*/ 16 w 16"/>
                <a:gd name="T9" fmla="*/ 8 h 35"/>
                <a:gd name="T10" fmla="*/ 16 w 16"/>
                <a:gd name="T11" fmla="*/ 8 h 35"/>
                <a:gd name="T12" fmla="*/ 16 w 16"/>
                <a:gd name="T13" fmla="*/ 4 h 35"/>
                <a:gd name="T14" fmla="*/ 15 w 16"/>
                <a:gd name="T15" fmla="*/ 2 h 35"/>
                <a:gd name="T16" fmla="*/ 13 w 16"/>
                <a:gd name="T17" fmla="*/ 0 h 35"/>
                <a:gd name="T18" fmla="*/ 9 w 16"/>
                <a:gd name="T19" fmla="*/ 0 h 35"/>
                <a:gd name="T20" fmla="*/ 9 w 16"/>
                <a:gd name="T21" fmla="*/ 0 h 3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"/>
                <a:gd name="T34" fmla="*/ 0 h 35"/>
                <a:gd name="T35" fmla="*/ 16 w 16"/>
                <a:gd name="T36" fmla="*/ 35 h 3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" h="35">
                  <a:moveTo>
                    <a:pt x="9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16" y="35"/>
                  </a:lnTo>
                  <a:lnTo>
                    <a:pt x="16" y="8"/>
                  </a:lnTo>
                  <a:lnTo>
                    <a:pt x="16" y="4"/>
                  </a:lnTo>
                  <a:lnTo>
                    <a:pt x="15" y="2"/>
                  </a:lnTo>
                  <a:lnTo>
                    <a:pt x="13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Freeform 2638">
              <a:extLst>
                <a:ext uri="{FF2B5EF4-FFF2-40B4-BE49-F238E27FC236}">
                  <a16:creationId xmlns:a16="http://schemas.microsoft.com/office/drawing/2014/main" id="{10D3024E-51B1-430D-B057-A3360A17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8388" y="2346325"/>
              <a:ext cx="52388" cy="63500"/>
            </a:xfrm>
            <a:custGeom>
              <a:avLst/>
              <a:gdLst>
                <a:gd name="T0" fmla="*/ 20 w 33"/>
                <a:gd name="T1" fmla="*/ 0 h 40"/>
                <a:gd name="T2" fmla="*/ 13 w 33"/>
                <a:gd name="T3" fmla="*/ 0 h 40"/>
                <a:gd name="T4" fmla="*/ 13 w 33"/>
                <a:gd name="T5" fmla="*/ 0 h 40"/>
                <a:gd name="T6" fmla="*/ 9 w 33"/>
                <a:gd name="T7" fmla="*/ 1 h 40"/>
                <a:gd name="T8" fmla="*/ 6 w 33"/>
                <a:gd name="T9" fmla="*/ 3 h 40"/>
                <a:gd name="T10" fmla="*/ 4 w 33"/>
                <a:gd name="T11" fmla="*/ 7 h 40"/>
                <a:gd name="T12" fmla="*/ 2 w 33"/>
                <a:gd name="T13" fmla="*/ 11 h 40"/>
                <a:gd name="T14" fmla="*/ 0 w 33"/>
                <a:gd name="T15" fmla="*/ 40 h 40"/>
                <a:gd name="T16" fmla="*/ 33 w 33"/>
                <a:gd name="T17" fmla="*/ 40 h 40"/>
                <a:gd name="T18" fmla="*/ 30 w 33"/>
                <a:gd name="T19" fmla="*/ 11 h 40"/>
                <a:gd name="T20" fmla="*/ 30 w 33"/>
                <a:gd name="T21" fmla="*/ 11 h 40"/>
                <a:gd name="T22" fmla="*/ 30 w 33"/>
                <a:gd name="T23" fmla="*/ 7 h 40"/>
                <a:gd name="T24" fmla="*/ 28 w 33"/>
                <a:gd name="T25" fmla="*/ 3 h 40"/>
                <a:gd name="T26" fmla="*/ 24 w 33"/>
                <a:gd name="T27" fmla="*/ 1 h 40"/>
                <a:gd name="T28" fmla="*/ 20 w 33"/>
                <a:gd name="T29" fmla="*/ 0 h 40"/>
                <a:gd name="T30" fmla="*/ 20 w 33"/>
                <a:gd name="T31" fmla="*/ 0 h 4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3"/>
                <a:gd name="T49" fmla="*/ 0 h 40"/>
                <a:gd name="T50" fmla="*/ 33 w 33"/>
                <a:gd name="T51" fmla="*/ 40 h 4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3" h="40">
                  <a:moveTo>
                    <a:pt x="20" y="0"/>
                  </a:moveTo>
                  <a:lnTo>
                    <a:pt x="13" y="0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7"/>
                  </a:lnTo>
                  <a:lnTo>
                    <a:pt x="2" y="11"/>
                  </a:lnTo>
                  <a:lnTo>
                    <a:pt x="0" y="40"/>
                  </a:lnTo>
                  <a:lnTo>
                    <a:pt x="33" y="40"/>
                  </a:lnTo>
                  <a:lnTo>
                    <a:pt x="30" y="11"/>
                  </a:lnTo>
                  <a:lnTo>
                    <a:pt x="30" y="7"/>
                  </a:lnTo>
                  <a:lnTo>
                    <a:pt x="28" y="3"/>
                  </a:lnTo>
                  <a:lnTo>
                    <a:pt x="24" y="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Freeform 2639">
              <a:extLst>
                <a:ext uri="{FF2B5EF4-FFF2-40B4-BE49-F238E27FC236}">
                  <a16:creationId xmlns:a16="http://schemas.microsoft.com/office/drawing/2014/main" id="{66382F33-7B68-4256-B869-4D42E8314A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0238" y="2266950"/>
              <a:ext cx="341313" cy="660400"/>
            </a:xfrm>
            <a:custGeom>
              <a:avLst/>
              <a:gdLst>
                <a:gd name="T0" fmla="*/ 215 w 215"/>
                <a:gd name="T1" fmla="*/ 0 h 416"/>
                <a:gd name="T2" fmla="*/ 179 w 215"/>
                <a:gd name="T3" fmla="*/ 0 h 416"/>
                <a:gd name="T4" fmla="*/ 179 w 215"/>
                <a:gd name="T5" fmla="*/ 416 h 416"/>
                <a:gd name="T6" fmla="*/ 215 w 215"/>
                <a:gd name="T7" fmla="*/ 416 h 416"/>
                <a:gd name="T8" fmla="*/ 215 w 215"/>
                <a:gd name="T9" fmla="*/ 0 h 416"/>
                <a:gd name="T10" fmla="*/ 215 w 215"/>
                <a:gd name="T11" fmla="*/ 0 h 416"/>
                <a:gd name="T12" fmla="*/ 168 w 215"/>
                <a:gd name="T13" fmla="*/ 379 h 416"/>
                <a:gd name="T14" fmla="*/ 0 w 215"/>
                <a:gd name="T15" fmla="*/ 379 h 416"/>
                <a:gd name="T16" fmla="*/ 0 w 215"/>
                <a:gd name="T17" fmla="*/ 388 h 416"/>
                <a:gd name="T18" fmla="*/ 168 w 215"/>
                <a:gd name="T19" fmla="*/ 388 h 416"/>
                <a:gd name="T20" fmla="*/ 168 w 215"/>
                <a:gd name="T21" fmla="*/ 379 h 416"/>
                <a:gd name="T22" fmla="*/ 168 w 215"/>
                <a:gd name="T23" fmla="*/ 379 h 416"/>
                <a:gd name="T24" fmla="*/ 197 w 215"/>
                <a:gd name="T25" fmla="*/ 13 h 416"/>
                <a:gd name="T26" fmla="*/ 197 w 215"/>
                <a:gd name="T27" fmla="*/ 13 h 416"/>
                <a:gd name="T28" fmla="*/ 197 w 215"/>
                <a:gd name="T29" fmla="*/ 13 h 416"/>
                <a:gd name="T30" fmla="*/ 193 w 215"/>
                <a:gd name="T31" fmla="*/ 13 h 416"/>
                <a:gd name="T32" fmla="*/ 190 w 215"/>
                <a:gd name="T33" fmla="*/ 15 h 416"/>
                <a:gd name="T34" fmla="*/ 188 w 215"/>
                <a:gd name="T35" fmla="*/ 18 h 416"/>
                <a:gd name="T36" fmla="*/ 188 w 215"/>
                <a:gd name="T37" fmla="*/ 24 h 416"/>
                <a:gd name="T38" fmla="*/ 188 w 215"/>
                <a:gd name="T39" fmla="*/ 392 h 416"/>
                <a:gd name="T40" fmla="*/ 188 w 215"/>
                <a:gd name="T41" fmla="*/ 392 h 416"/>
                <a:gd name="T42" fmla="*/ 188 w 215"/>
                <a:gd name="T43" fmla="*/ 396 h 416"/>
                <a:gd name="T44" fmla="*/ 190 w 215"/>
                <a:gd name="T45" fmla="*/ 399 h 416"/>
                <a:gd name="T46" fmla="*/ 193 w 215"/>
                <a:gd name="T47" fmla="*/ 401 h 416"/>
                <a:gd name="T48" fmla="*/ 197 w 215"/>
                <a:gd name="T49" fmla="*/ 403 h 416"/>
                <a:gd name="T50" fmla="*/ 197 w 215"/>
                <a:gd name="T51" fmla="*/ 403 h 416"/>
                <a:gd name="T52" fmla="*/ 197 w 215"/>
                <a:gd name="T53" fmla="*/ 403 h 416"/>
                <a:gd name="T54" fmla="*/ 201 w 215"/>
                <a:gd name="T55" fmla="*/ 401 h 416"/>
                <a:gd name="T56" fmla="*/ 203 w 215"/>
                <a:gd name="T57" fmla="*/ 399 h 416"/>
                <a:gd name="T58" fmla="*/ 204 w 215"/>
                <a:gd name="T59" fmla="*/ 396 h 416"/>
                <a:gd name="T60" fmla="*/ 206 w 215"/>
                <a:gd name="T61" fmla="*/ 392 h 416"/>
                <a:gd name="T62" fmla="*/ 206 w 215"/>
                <a:gd name="T63" fmla="*/ 24 h 416"/>
                <a:gd name="T64" fmla="*/ 206 w 215"/>
                <a:gd name="T65" fmla="*/ 24 h 416"/>
                <a:gd name="T66" fmla="*/ 204 w 215"/>
                <a:gd name="T67" fmla="*/ 18 h 416"/>
                <a:gd name="T68" fmla="*/ 203 w 215"/>
                <a:gd name="T69" fmla="*/ 15 h 416"/>
                <a:gd name="T70" fmla="*/ 201 w 215"/>
                <a:gd name="T71" fmla="*/ 13 h 416"/>
                <a:gd name="T72" fmla="*/ 197 w 215"/>
                <a:gd name="T73" fmla="*/ 13 h 416"/>
                <a:gd name="T74" fmla="*/ 197 w 215"/>
                <a:gd name="T75" fmla="*/ 13 h 41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15"/>
                <a:gd name="T115" fmla="*/ 0 h 416"/>
                <a:gd name="T116" fmla="*/ 215 w 215"/>
                <a:gd name="T117" fmla="*/ 416 h 41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15" h="416">
                  <a:moveTo>
                    <a:pt x="215" y="0"/>
                  </a:moveTo>
                  <a:lnTo>
                    <a:pt x="179" y="0"/>
                  </a:lnTo>
                  <a:lnTo>
                    <a:pt x="179" y="416"/>
                  </a:lnTo>
                  <a:lnTo>
                    <a:pt x="215" y="416"/>
                  </a:lnTo>
                  <a:lnTo>
                    <a:pt x="215" y="0"/>
                  </a:lnTo>
                  <a:close/>
                  <a:moveTo>
                    <a:pt x="168" y="379"/>
                  </a:moveTo>
                  <a:lnTo>
                    <a:pt x="0" y="379"/>
                  </a:lnTo>
                  <a:lnTo>
                    <a:pt x="0" y="388"/>
                  </a:lnTo>
                  <a:lnTo>
                    <a:pt x="168" y="388"/>
                  </a:lnTo>
                  <a:lnTo>
                    <a:pt x="168" y="379"/>
                  </a:lnTo>
                  <a:close/>
                  <a:moveTo>
                    <a:pt x="197" y="13"/>
                  </a:moveTo>
                  <a:lnTo>
                    <a:pt x="197" y="13"/>
                  </a:lnTo>
                  <a:lnTo>
                    <a:pt x="193" y="13"/>
                  </a:lnTo>
                  <a:lnTo>
                    <a:pt x="190" y="15"/>
                  </a:lnTo>
                  <a:lnTo>
                    <a:pt x="188" y="18"/>
                  </a:lnTo>
                  <a:lnTo>
                    <a:pt x="188" y="24"/>
                  </a:lnTo>
                  <a:lnTo>
                    <a:pt x="188" y="392"/>
                  </a:lnTo>
                  <a:lnTo>
                    <a:pt x="188" y="396"/>
                  </a:lnTo>
                  <a:lnTo>
                    <a:pt x="190" y="399"/>
                  </a:lnTo>
                  <a:lnTo>
                    <a:pt x="193" y="401"/>
                  </a:lnTo>
                  <a:lnTo>
                    <a:pt x="197" y="403"/>
                  </a:lnTo>
                  <a:lnTo>
                    <a:pt x="201" y="401"/>
                  </a:lnTo>
                  <a:lnTo>
                    <a:pt x="203" y="399"/>
                  </a:lnTo>
                  <a:lnTo>
                    <a:pt x="204" y="396"/>
                  </a:lnTo>
                  <a:lnTo>
                    <a:pt x="206" y="392"/>
                  </a:lnTo>
                  <a:lnTo>
                    <a:pt x="206" y="24"/>
                  </a:lnTo>
                  <a:lnTo>
                    <a:pt x="204" y="18"/>
                  </a:lnTo>
                  <a:lnTo>
                    <a:pt x="203" y="15"/>
                  </a:lnTo>
                  <a:lnTo>
                    <a:pt x="201" y="13"/>
                  </a:lnTo>
                  <a:lnTo>
                    <a:pt x="197" y="13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Freeform 2640">
              <a:extLst>
                <a:ext uri="{FF2B5EF4-FFF2-40B4-BE49-F238E27FC236}">
                  <a16:creationId xmlns:a16="http://schemas.microsoft.com/office/drawing/2014/main" id="{638129DB-18A1-4108-8F1B-052BA2B78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2838" y="2562225"/>
              <a:ext cx="114300" cy="153988"/>
            </a:xfrm>
            <a:custGeom>
              <a:avLst/>
              <a:gdLst>
                <a:gd name="T0" fmla="*/ 51 w 72"/>
                <a:gd name="T1" fmla="*/ 97 h 97"/>
                <a:gd name="T2" fmla="*/ 7 w 72"/>
                <a:gd name="T3" fmla="*/ 97 h 97"/>
                <a:gd name="T4" fmla="*/ 7 w 72"/>
                <a:gd name="T5" fmla="*/ 97 h 97"/>
                <a:gd name="T6" fmla="*/ 5 w 72"/>
                <a:gd name="T7" fmla="*/ 97 h 97"/>
                <a:gd name="T8" fmla="*/ 2 w 72"/>
                <a:gd name="T9" fmla="*/ 96 h 97"/>
                <a:gd name="T10" fmla="*/ 2 w 72"/>
                <a:gd name="T11" fmla="*/ 92 h 97"/>
                <a:gd name="T12" fmla="*/ 0 w 72"/>
                <a:gd name="T13" fmla="*/ 90 h 97"/>
                <a:gd name="T14" fmla="*/ 0 w 72"/>
                <a:gd name="T15" fmla="*/ 90 h 97"/>
                <a:gd name="T16" fmla="*/ 0 w 72"/>
                <a:gd name="T17" fmla="*/ 90 h 97"/>
                <a:gd name="T18" fmla="*/ 2 w 72"/>
                <a:gd name="T19" fmla="*/ 86 h 97"/>
                <a:gd name="T20" fmla="*/ 2 w 72"/>
                <a:gd name="T21" fmla="*/ 85 h 97"/>
                <a:gd name="T22" fmla="*/ 5 w 72"/>
                <a:gd name="T23" fmla="*/ 83 h 97"/>
                <a:gd name="T24" fmla="*/ 7 w 72"/>
                <a:gd name="T25" fmla="*/ 83 h 97"/>
                <a:gd name="T26" fmla="*/ 48 w 72"/>
                <a:gd name="T27" fmla="*/ 83 h 97"/>
                <a:gd name="T28" fmla="*/ 59 w 72"/>
                <a:gd name="T29" fmla="*/ 7 h 97"/>
                <a:gd name="T30" fmla="*/ 59 w 72"/>
                <a:gd name="T31" fmla="*/ 7 h 97"/>
                <a:gd name="T32" fmla="*/ 61 w 72"/>
                <a:gd name="T33" fmla="*/ 4 h 97"/>
                <a:gd name="T34" fmla="*/ 62 w 72"/>
                <a:gd name="T35" fmla="*/ 2 h 97"/>
                <a:gd name="T36" fmla="*/ 64 w 72"/>
                <a:gd name="T37" fmla="*/ 0 h 97"/>
                <a:gd name="T38" fmla="*/ 68 w 72"/>
                <a:gd name="T39" fmla="*/ 0 h 97"/>
                <a:gd name="T40" fmla="*/ 68 w 72"/>
                <a:gd name="T41" fmla="*/ 0 h 97"/>
                <a:gd name="T42" fmla="*/ 68 w 72"/>
                <a:gd name="T43" fmla="*/ 0 h 97"/>
                <a:gd name="T44" fmla="*/ 70 w 72"/>
                <a:gd name="T45" fmla="*/ 0 h 97"/>
                <a:gd name="T46" fmla="*/ 72 w 72"/>
                <a:gd name="T47" fmla="*/ 4 h 97"/>
                <a:gd name="T48" fmla="*/ 72 w 72"/>
                <a:gd name="T49" fmla="*/ 5 h 97"/>
                <a:gd name="T50" fmla="*/ 72 w 72"/>
                <a:gd name="T51" fmla="*/ 11 h 97"/>
                <a:gd name="T52" fmla="*/ 59 w 72"/>
                <a:gd name="T53" fmla="*/ 90 h 97"/>
                <a:gd name="T54" fmla="*/ 59 w 72"/>
                <a:gd name="T55" fmla="*/ 90 h 97"/>
                <a:gd name="T56" fmla="*/ 57 w 72"/>
                <a:gd name="T57" fmla="*/ 96 h 97"/>
                <a:gd name="T58" fmla="*/ 51 w 72"/>
                <a:gd name="T59" fmla="*/ 97 h 97"/>
                <a:gd name="T60" fmla="*/ 51 w 72"/>
                <a:gd name="T61" fmla="*/ 97 h 9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72"/>
                <a:gd name="T94" fmla="*/ 0 h 97"/>
                <a:gd name="T95" fmla="*/ 72 w 72"/>
                <a:gd name="T96" fmla="*/ 97 h 97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72" h="97">
                  <a:moveTo>
                    <a:pt x="51" y="97"/>
                  </a:moveTo>
                  <a:lnTo>
                    <a:pt x="7" y="97"/>
                  </a:lnTo>
                  <a:lnTo>
                    <a:pt x="5" y="97"/>
                  </a:lnTo>
                  <a:lnTo>
                    <a:pt x="2" y="96"/>
                  </a:lnTo>
                  <a:lnTo>
                    <a:pt x="2" y="92"/>
                  </a:lnTo>
                  <a:lnTo>
                    <a:pt x="0" y="90"/>
                  </a:lnTo>
                  <a:lnTo>
                    <a:pt x="2" y="86"/>
                  </a:lnTo>
                  <a:lnTo>
                    <a:pt x="2" y="85"/>
                  </a:lnTo>
                  <a:lnTo>
                    <a:pt x="5" y="83"/>
                  </a:lnTo>
                  <a:lnTo>
                    <a:pt x="7" y="83"/>
                  </a:lnTo>
                  <a:lnTo>
                    <a:pt x="48" y="83"/>
                  </a:lnTo>
                  <a:lnTo>
                    <a:pt x="59" y="7"/>
                  </a:lnTo>
                  <a:lnTo>
                    <a:pt x="61" y="4"/>
                  </a:lnTo>
                  <a:lnTo>
                    <a:pt x="62" y="2"/>
                  </a:lnTo>
                  <a:lnTo>
                    <a:pt x="64" y="0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2" y="4"/>
                  </a:lnTo>
                  <a:lnTo>
                    <a:pt x="72" y="5"/>
                  </a:lnTo>
                  <a:lnTo>
                    <a:pt x="72" y="11"/>
                  </a:lnTo>
                  <a:lnTo>
                    <a:pt x="59" y="90"/>
                  </a:lnTo>
                  <a:lnTo>
                    <a:pt x="57" y="96"/>
                  </a:lnTo>
                  <a:lnTo>
                    <a:pt x="51" y="97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5068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DFB446-047F-4125-A8BC-A70B2E84E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97" y="1078669"/>
            <a:ext cx="10401762" cy="6554389"/>
          </a:xfrm>
        </p:spPr>
        <p:txBody>
          <a:bodyPr/>
          <a:lstStyle/>
          <a:p>
            <a:r>
              <a:rPr lang="en-US" altLang="ko-KR" dirty="0"/>
              <a:t>Construction Quality and Safety Management</a:t>
            </a:r>
            <a:endParaRPr lang="en-US" altLang="ko-KR" sz="1000" dirty="0"/>
          </a:p>
          <a:p>
            <a:pPr marL="1062037" lvl="2" indent="-342900">
              <a:buFont typeface="+mj-ea"/>
              <a:buAutoNum type="circleNumDbPlain"/>
            </a:pPr>
            <a:endParaRPr lang="en-US" altLang="ko-KR" sz="1000" dirty="0"/>
          </a:p>
          <a:p>
            <a:pPr lvl="1"/>
            <a:r>
              <a:rPr lang="en-US" altLang="ko-KR" b="1" dirty="0"/>
              <a:t>Article 91.</a:t>
            </a:r>
            <a:r>
              <a:rPr lang="ko-KR" altLang="en-US" b="1" dirty="0"/>
              <a:t> </a:t>
            </a:r>
            <a:r>
              <a:rPr lang="en-US" altLang="ko-KR" b="1" dirty="0"/>
              <a:t>Quality test and inspection</a:t>
            </a:r>
          </a:p>
          <a:p>
            <a:pPr lvl="1"/>
            <a:endParaRPr lang="en-US" altLang="ko-KR" sz="1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E5BD5B-6F66-403E-B2E0-608BC6A96BCE}"/>
              </a:ext>
            </a:extLst>
          </p:cNvPr>
          <p:cNvSpPr/>
          <p:nvPr/>
        </p:nvSpPr>
        <p:spPr bwMode="auto">
          <a:xfrm>
            <a:off x="882204" y="2304467"/>
            <a:ext cx="9001000" cy="3146289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46EAF2-E311-4E35-A6A7-DD23CA228DCC}"/>
              </a:ext>
            </a:extLst>
          </p:cNvPr>
          <p:cNvSpPr/>
          <p:nvPr/>
        </p:nvSpPr>
        <p:spPr bwMode="auto">
          <a:xfrm>
            <a:off x="895936" y="2534432"/>
            <a:ext cx="898726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250">
                      <a:schemeClr val="tx1">
                        <a:lumMod val="95000"/>
                        <a:lumOff val="5000"/>
                      </a:schemeClr>
                    </a:gs>
                  </a:gsLst>
                  <a:lin ang="0" scaled="0"/>
                </a:gradFill>
                <a:latin typeface="+mn-lt"/>
                <a:ea typeface="Arial Unicode MS" panose="020B0604020202020204" pitchFamily="50" charset="-127"/>
                <a:cs typeface="Arial Unicode MS" panose="020B0604020202020204" pitchFamily="50" charset="-127"/>
              </a:rPr>
              <a:t>- Quality tests and inspections shall be conducted in accordance with the Korean Industrial Standards, </a:t>
            </a:r>
          </a:p>
          <a:p>
            <a:pPr>
              <a:defRPr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250">
                      <a:schemeClr val="tx1">
                        <a:lumMod val="95000"/>
                        <a:lumOff val="5000"/>
                      </a:schemeClr>
                    </a:gs>
                  </a:gsLst>
                  <a:lin ang="0" scaled="0"/>
                </a:gradFill>
                <a:latin typeface="+mn-lt"/>
                <a:ea typeface="Arial Unicode MS" panose="020B0604020202020204" pitchFamily="50" charset="-127"/>
                <a:cs typeface="Arial Unicode MS" panose="020B0604020202020204" pitchFamily="50" charset="-127"/>
              </a:rPr>
              <a:t>  Construction Standards, or the Construction Work Quality Inspection Standards determined and  </a:t>
            </a:r>
          </a:p>
          <a:p>
            <a:pPr>
              <a:defRPr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250">
                      <a:schemeClr val="tx1">
                        <a:lumMod val="95000"/>
                        <a:lumOff val="5000"/>
                      </a:schemeClr>
                    </a:gs>
                  </a:gsLst>
                  <a:lin ang="0" scaled="0"/>
                </a:gradFill>
                <a:latin typeface="+mn-lt"/>
                <a:ea typeface="Arial Unicode MS" panose="020B0604020202020204" pitchFamily="50" charset="-127"/>
                <a:cs typeface="Arial Unicode MS" panose="020B0604020202020204" pitchFamily="50" charset="-127"/>
              </a:rPr>
              <a:t>  announced by the Minister of Land, Infrastructure and Transport</a:t>
            </a:r>
          </a:p>
          <a:p>
            <a:pPr marL="285750" indent="-285750">
              <a:buFontTx/>
              <a:buChar char="-"/>
              <a:defRPr/>
            </a:pP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1250">
                    <a:schemeClr val="tx1">
                      <a:lumMod val="95000"/>
                      <a:lumOff val="5000"/>
                    </a:schemeClr>
                  </a:gs>
                </a:gsLst>
                <a:lin ang="0" scaled="0"/>
              </a:gradFill>
              <a:latin typeface="+mn-lt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>
              <a:defRPr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250">
                      <a:schemeClr val="tx1">
                        <a:lumMod val="95000"/>
                        <a:lumOff val="5000"/>
                      </a:schemeClr>
                    </a:gs>
                  </a:gsLst>
                  <a:lin ang="0" scaled="0"/>
                </a:gradFill>
                <a:latin typeface="+mn-lt"/>
                <a:ea typeface="Arial Unicode MS" panose="020B0604020202020204" pitchFamily="50" charset="-127"/>
                <a:cs typeface="Arial Unicode MS" panose="020B0604020202020204" pitchFamily="50" charset="-127"/>
              </a:rPr>
              <a:t>- The following materials may not be inspected for quality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1250">
                    <a:schemeClr val="tx1">
                      <a:lumMod val="95000"/>
                      <a:lumOff val="5000"/>
                    </a:schemeClr>
                  </a:gs>
                </a:gsLst>
                <a:lin ang="0" scaled="0"/>
              </a:gradFill>
              <a:latin typeface="+mn-lt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>
              <a:defRPr/>
            </a:pP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1250">
                    <a:schemeClr val="tx1">
                      <a:lumMod val="95000"/>
                      <a:lumOff val="5000"/>
                    </a:schemeClr>
                  </a:gs>
                </a:gsLst>
                <a:lin ang="0" scaled="0"/>
              </a:gradFill>
              <a:latin typeface="+mn-lt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>
              <a:defRPr/>
            </a:pPr>
            <a:r>
              <a:rPr lang="ko-KR" altLang="en-US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250">
                      <a:schemeClr val="tx1">
                        <a:lumMod val="95000"/>
                        <a:lumOff val="5000"/>
                      </a:schemeClr>
                    </a:gs>
                  </a:gsLst>
                  <a:lin ang="0" scaled="0"/>
                </a:gradFill>
                <a:latin typeface="+mn-lt"/>
                <a:ea typeface="Arial Unicode MS" panose="020B0604020202020204" pitchFamily="50" charset="-127"/>
                <a:cs typeface="Arial Unicode MS" panose="020B0604020202020204" pitchFamily="50" charset="-127"/>
              </a:rPr>
              <a:t>① </a:t>
            </a: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250">
                      <a:schemeClr val="tx1">
                        <a:lumMod val="95000"/>
                        <a:lumOff val="5000"/>
                      </a:schemeClr>
                    </a:gs>
                  </a:gsLst>
                  <a:lin ang="0" scaled="0"/>
                </a:gradFill>
                <a:latin typeface="+mn-lt"/>
                <a:ea typeface="Arial Unicode MS" panose="020B0604020202020204" pitchFamily="50" charset="-127"/>
                <a:cs typeface="Arial Unicode MS" panose="020B0604020202020204" pitchFamily="50" charset="-127"/>
              </a:rPr>
              <a:t>Materials for which test reports are submitted by national and public testing agencies or   </a:t>
            </a:r>
          </a:p>
          <a:p>
            <a:pPr>
              <a:defRPr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250">
                      <a:schemeClr val="tx1">
                        <a:lumMod val="95000"/>
                        <a:lumOff val="5000"/>
                      </a:schemeClr>
                    </a:gs>
                  </a:gsLst>
                  <a:lin ang="0" scaled="0"/>
                </a:gradFill>
                <a:latin typeface="+mn-lt"/>
                <a:ea typeface="Arial Unicode MS" panose="020B0604020202020204" pitchFamily="50" charset="-127"/>
                <a:cs typeface="Arial Unicode MS" panose="020B0604020202020204" pitchFamily="50" charset="-127"/>
              </a:rPr>
              <a:t>    construction technology service providers acting on behalf of quality inspections</a:t>
            </a:r>
          </a:p>
          <a:p>
            <a:pPr>
              <a:defRPr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250">
                      <a:schemeClr val="tx1">
                        <a:lumMod val="95000"/>
                        <a:lumOff val="5000"/>
                      </a:schemeClr>
                    </a:gs>
                  </a:gsLst>
                  <a:lin ang="0" scaled="0"/>
                </a:gradFill>
                <a:latin typeface="+mn-lt"/>
                <a:ea typeface="Arial Unicode MS" panose="020B0604020202020204" pitchFamily="50" charset="-127"/>
                <a:cs typeface="Arial Unicode MS" panose="020B0604020202020204" pitchFamily="50" charset="-127"/>
              </a:rPr>
              <a:t>② Korean Industrial Standards Certified Products</a:t>
            </a:r>
          </a:p>
          <a:p>
            <a:pPr>
              <a:defRPr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250">
                      <a:schemeClr val="tx1">
                        <a:lumMod val="95000"/>
                        <a:lumOff val="5000"/>
                      </a:schemeClr>
                    </a:gs>
                  </a:gsLst>
                  <a:lin ang="0" scaled="0"/>
                </a:gradFill>
                <a:latin typeface="+mn-lt"/>
                <a:ea typeface="Arial Unicode MS" panose="020B0604020202020204" pitchFamily="50" charset="-127"/>
                <a:cs typeface="Arial Unicode MS" panose="020B0604020202020204" pitchFamily="50" charset="-127"/>
              </a:rPr>
              <a:t>③ [Industrial Safety and Health Act] Products certified for safety in accordance with the regulations.</a:t>
            </a:r>
          </a:p>
          <a:p>
            <a:pPr>
              <a:defRPr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250">
                      <a:schemeClr val="tx1">
                        <a:lumMod val="95000"/>
                        <a:lumOff val="5000"/>
                      </a:schemeClr>
                    </a:gs>
                  </a:gsLst>
                  <a:lin ang="0" scaled="0"/>
                </a:gradFill>
                <a:latin typeface="+mn-lt"/>
                <a:ea typeface="Arial Unicode MS" panose="020B0604020202020204" pitchFamily="50" charset="-127"/>
                <a:cs typeface="Arial Unicode MS" panose="020B0604020202020204" pitchFamily="50" charset="-127"/>
              </a:rPr>
              <a:t>④ Materials that have been inspected or certified for quality in accordance with relevant laws and </a:t>
            </a:r>
          </a:p>
          <a:p>
            <a:pPr>
              <a:defRPr/>
            </a:pPr>
            <a:r>
              <a: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250">
                      <a:schemeClr val="tx1">
                        <a:lumMod val="95000"/>
                        <a:lumOff val="5000"/>
                      </a:schemeClr>
                    </a:gs>
                  </a:gsLst>
                  <a:lin ang="0" scaled="0"/>
                </a:gradFill>
                <a:latin typeface="+mn-lt"/>
                <a:ea typeface="Arial Unicode MS" panose="020B0604020202020204" pitchFamily="50" charset="-127"/>
                <a:cs typeface="Arial Unicode MS" panose="020B0604020202020204" pitchFamily="50" charset="-127"/>
              </a:rPr>
              <a:t>    regulations such as the [Housing Act]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1250">
                    <a:schemeClr val="tx1">
                      <a:lumMod val="95000"/>
                      <a:lumOff val="5000"/>
                    </a:schemeClr>
                  </a:gs>
                </a:gsLst>
                <a:lin ang="0" scaled="0"/>
              </a:gradFill>
              <a:latin typeface="+mn-lt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 txBox="1">
            <a:spLocks/>
          </p:cNvSpPr>
          <p:nvPr/>
        </p:nvSpPr>
        <p:spPr bwMode="auto">
          <a:xfrm>
            <a:off x="630176" y="432259"/>
            <a:ext cx="9907683" cy="365130"/>
          </a:xfrm>
          <a:prstGeom prst="rect">
            <a:avLst/>
          </a:prstGeom>
          <a:noFill/>
          <a:ln w="50800">
            <a:noFill/>
            <a:prstDash val="sysDot"/>
            <a:miter lim="800000"/>
            <a:headEnd/>
            <a:tailEnd/>
          </a:ln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>
            <a:lvl1pPr marL="208250" indent="-2082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ClrTx/>
              <a:buFontTx/>
              <a:buNone/>
              <a:defRPr sz="2400" b="1" kern="1200" baseline="0">
                <a:solidFill>
                  <a:srgbClr val="C00000"/>
                </a:solidFill>
                <a:latin typeface="Arial" panose="020B0604020202020204" pitchFamily="34" charset="0"/>
                <a:ea typeface="HY견고딕" pitchFamily="18" charset="-127"/>
                <a:cs typeface="Arial" pitchFamily="34" charset="0"/>
              </a:defRPr>
            </a:lvl1pPr>
            <a:lvl2pPr marL="615693" indent="-2082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024947" indent="-21006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432392" indent="-21006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4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39835" indent="-199195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sz="2000" dirty="0"/>
              <a:t>Enforcement Decree of the Construction Technology Promotion Act</a:t>
            </a:r>
            <a:endParaRPr kumimoji="0" lang="ko-KR" altLang="en-US" sz="2000" dirty="0"/>
          </a:p>
        </p:txBody>
      </p:sp>
      <p:sp>
        <p:nvSpPr>
          <p:cNvPr id="12" name="Freeform 2527">
            <a:extLst>
              <a:ext uri="{FF2B5EF4-FFF2-40B4-BE49-F238E27FC236}">
                <a16:creationId xmlns:a16="http://schemas.microsoft.com/office/drawing/2014/main" id="{21F9732A-1B73-467D-819E-327E1103A54D}"/>
              </a:ext>
            </a:extLst>
          </p:cNvPr>
          <p:cNvSpPr>
            <a:spLocks noEditPoints="1"/>
          </p:cNvSpPr>
          <p:nvPr/>
        </p:nvSpPr>
        <p:spPr bwMode="auto">
          <a:xfrm>
            <a:off x="7864789" y="6273473"/>
            <a:ext cx="1116125" cy="711515"/>
          </a:xfrm>
          <a:custGeom>
            <a:avLst/>
            <a:gdLst>
              <a:gd name="T0" fmla="*/ 53 w 327"/>
              <a:gd name="T1" fmla="*/ 412 h 436"/>
              <a:gd name="T2" fmla="*/ 18 w 327"/>
              <a:gd name="T3" fmla="*/ 368 h 436"/>
              <a:gd name="T4" fmla="*/ 156 w 327"/>
              <a:gd name="T5" fmla="*/ 182 h 436"/>
              <a:gd name="T6" fmla="*/ 116 w 327"/>
              <a:gd name="T7" fmla="*/ 132 h 436"/>
              <a:gd name="T8" fmla="*/ 156 w 327"/>
              <a:gd name="T9" fmla="*/ 298 h 436"/>
              <a:gd name="T10" fmla="*/ 116 w 327"/>
              <a:gd name="T11" fmla="*/ 250 h 436"/>
              <a:gd name="T12" fmla="*/ 156 w 327"/>
              <a:gd name="T13" fmla="*/ 68 h 436"/>
              <a:gd name="T14" fmla="*/ 116 w 327"/>
              <a:gd name="T15" fmla="*/ 24 h 436"/>
              <a:gd name="T16" fmla="*/ 156 w 327"/>
              <a:gd name="T17" fmla="*/ 412 h 436"/>
              <a:gd name="T18" fmla="*/ 116 w 327"/>
              <a:gd name="T19" fmla="*/ 368 h 436"/>
              <a:gd name="T20" fmla="*/ 105 w 327"/>
              <a:gd name="T21" fmla="*/ 182 h 436"/>
              <a:gd name="T22" fmla="*/ 66 w 327"/>
              <a:gd name="T23" fmla="*/ 132 h 436"/>
              <a:gd name="T24" fmla="*/ 105 w 327"/>
              <a:gd name="T25" fmla="*/ 298 h 436"/>
              <a:gd name="T26" fmla="*/ 66 w 327"/>
              <a:gd name="T27" fmla="*/ 250 h 436"/>
              <a:gd name="T28" fmla="*/ 105 w 327"/>
              <a:gd name="T29" fmla="*/ 68 h 436"/>
              <a:gd name="T30" fmla="*/ 66 w 327"/>
              <a:gd name="T31" fmla="*/ 24 h 436"/>
              <a:gd name="T32" fmla="*/ 105 w 327"/>
              <a:gd name="T33" fmla="*/ 412 h 436"/>
              <a:gd name="T34" fmla="*/ 66 w 327"/>
              <a:gd name="T35" fmla="*/ 368 h 436"/>
              <a:gd name="T36" fmla="*/ 53 w 327"/>
              <a:gd name="T37" fmla="*/ 182 h 436"/>
              <a:gd name="T38" fmla="*/ 18 w 327"/>
              <a:gd name="T39" fmla="*/ 132 h 436"/>
              <a:gd name="T40" fmla="*/ 53 w 327"/>
              <a:gd name="T41" fmla="*/ 298 h 436"/>
              <a:gd name="T42" fmla="*/ 18 w 327"/>
              <a:gd name="T43" fmla="*/ 250 h 436"/>
              <a:gd name="T44" fmla="*/ 53 w 327"/>
              <a:gd name="T45" fmla="*/ 68 h 436"/>
              <a:gd name="T46" fmla="*/ 18 w 327"/>
              <a:gd name="T47" fmla="*/ 24 h 436"/>
              <a:gd name="T48" fmla="*/ 208 w 327"/>
              <a:gd name="T49" fmla="*/ 412 h 436"/>
              <a:gd name="T50" fmla="*/ 171 w 327"/>
              <a:gd name="T51" fmla="*/ 368 h 436"/>
              <a:gd name="T52" fmla="*/ 309 w 327"/>
              <a:gd name="T53" fmla="*/ 182 h 436"/>
              <a:gd name="T54" fmla="*/ 269 w 327"/>
              <a:gd name="T55" fmla="*/ 132 h 436"/>
              <a:gd name="T56" fmla="*/ 309 w 327"/>
              <a:gd name="T57" fmla="*/ 298 h 436"/>
              <a:gd name="T58" fmla="*/ 269 w 327"/>
              <a:gd name="T59" fmla="*/ 250 h 436"/>
              <a:gd name="T60" fmla="*/ 309 w 327"/>
              <a:gd name="T61" fmla="*/ 68 h 436"/>
              <a:gd name="T62" fmla="*/ 269 w 327"/>
              <a:gd name="T63" fmla="*/ 24 h 436"/>
              <a:gd name="T64" fmla="*/ 309 w 327"/>
              <a:gd name="T65" fmla="*/ 412 h 436"/>
              <a:gd name="T66" fmla="*/ 269 w 327"/>
              <a:gd name="T67" fmla="*/ 368 h 436"/>
              <a:gd name="T68" fmla="*/ 257 w 327"/>
              <a:gd name="T69" fmla="*/ 182 h 436"/>
              <a:gd name="T70" fmla="*/ 219 w 327"/>
              <a:gd name="T71" fmla="*/ 132 h 436"/>
              <a:gd name="T72" fmla="*/ 257 w 327"/>
              <a:gd name="T73" fmla="*/ 298 h 436"/>
              <a:gd name="T74" fmla="*/ 219 w 327"/>
              <a:gd name="T75" fmla="*/ 250 h 436"/>
              <a:gd name="T76" fmla="*/ 257 w 327"/>
              <a:gd name="T77" fmla="*/ 68 h 436"/>
              <a:gd name="T78" fmla="*/ 219 w 327"/>
              <a:gd name="T79" fmla="*/ 24 h 436"/>
              <a:gd name="T80" fmla="*/ 257 w 327"/>
              <a:gd name="T81" fmla="*/ 412 h 436"/>
              <a:gd name="T82" fmla="*/ 219 w 327"/>
              <a:gd name="T83" fmla="*/ 368 h 436"/>
              <a:gd name="T84" fmla="*/ 208 w 327"/>
              <a:gd name="T85" fmla="*/ 182 h 436"/>
              <a:gd name="T86" fmla="*/ 171 w 327"/>
              <a:gd name="T87" fmla="*/ 132 h 436"/>
              <a:gd name="T88" fmla="*/ 208 w 327"/>
              <a:gd name="T89" fmla="*/ 298 h 436"/>
              <a:gd name="T90" fmla="*/ 171 w 327"/>
              <a:gd name="T91" fmla="*/ 250 h 436"/>
              <a:gd name="T92" fmla="*/ 208 w 327"/>
              <a:gd name="T93" fmla="*/ 68 h 436"/>
              <a:gd name="T94" fmla="*/ 171 w 327"/>
              <a:gd name="T95" fmla="*/ 24 h 436"/>
              <a:gd name="T96" fmla="*/ 0 w 327"/>
              <a:gd name="T97" fmla="*/ 0 h 436"/>
              <a:gd name="T98" fmla="*/ 327 w 327"/>
              <a:gd name="T99" fmla="*/ 436 h 4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327"/>
              <a:gd name="T151" fmla="*/ 0 h 436"/>
              <a:gd name="T152" fmla="*/ 327 w 327"/>
              <a:gd name="T153" fmla="*/ 436 h 4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327" h="436">
                <a:moveTo>
                  <a:pt x="18" y="368"/>
                </a:moveTo>
                <a:lnTo>
                  <a:pt x="18" y="412"/>
                </a:lnTo>
                <a:lnTo>
                  <a:pt x="53" y="412"/>
                </a:lnTo>
                <a:lnTo>
                  <a:pt x="53" y="368"/>
                </a:lnTo>
                <a:lnTo>
                  <a:pt x="18" y="368"/>
                </a:lnTo>
                <a:close/>
                <a:moveTo>
                  <a:pt x="116" y="132"/>
                </a:moveTo>
                <a:lnTo>
                  <a:pt x="116" y="182"/>
                </a:lnTo>
                <a:lnTo>
                  <a:pt x="156" y="182"/>
                </a:lnTo>
                <a:lnTo>
                  <a:pt x="156" y="132"/>
                </a:lnTo>
                <a:lnTo>
                  <a:pt x="116" y="132"/>
                </a:lnTo>
                <a:close/>
                <a:moveTo>
                  <a:pt x="116" y="250"/>
                </a:moveTo>
                <a:lnTo>
                  <a:pt x="116" y="298"/>
                </a:lnTo>
                <a:lnTo>
                  <a:pt x="156" y="298"/>
                </a:lnTo>
                <a:lnTo>
                  <a:pt x="156" y="250"/>
                </a:lnTo>
                <a:lnTo>
                  <a:pt x="116" y="250"/>
                </a:lnTo>
                <a:close/>
                <a:moveTo>
                  <a:pt x="116" y="24"/>
                </a:moveTo>
                <a:lnTo>
                  <a:pt x="116" y="68"/>
                </a:lnTo>
                <a:lnTo>
                  <a:pt x="156" y="68"/>
                </a:lnTo>
                <a:lnTo>
                  <a:pt x="156" y="24"/>
                </a:lnTo>
                <a:lnTo>
                  <a:pt x="116" y="24"/>
                </a:lnTo>
                <a:close/>
                <a:moveTo>
                  <a:pt x="116" y="368"/>
                </a:moveTo>
                <a:lnTo>
                  <a:pt x="116" y="412"/>
                </a:lnTo>
                <a:lnTo>
                  <a:pt x="156" y="412"/>
                </a:lnTo>
                <a:lnTo>
                  <a:pt x="156" y="368"/>
                </a:lnTo>
                <a:lnTo>
                  <a:pt x="116" y="368"/>
                </a:lnTo>
                <a:close/>
                <a:moveTo>
                  <a:pt x="66" y="132"/>
                </a:moveTo>
                <a:lnTo>
                  <a:pt x="66" y="182"/>
                </a:lnTo>
                <a:lnTo>
                  <a:pt x="105" y="182"/>
                </a:lnTo>
                <a:lnTo>
                  <a:pt x="105" y="132"/>
                </a:lnTo>
                <a:lnTo>
                  <a:pt x="66" y="132"/>
                </a:lnTo>
                <a:close/>
                <a:moveTo>
                  <a:pt x="66" y="250"/>
                </a:moveTo>
                <a:lnTo>
                  <a:pt x="66" y="298"/>
                </a:lnTo>
                <a:lnTo>
                  <a:pt x="105" y="298"/>
                </a:lnTo>
                <a:lnTo>
                  <a:pt x="105" y="250"/>
                </a:lnTo>
                <a:lnTo>
                  <a:pt x="66" y="250"/>
                </a:lnTo>
                <a:close/>
                <a:moveTo>
                  <a:pt x="66" y="24"/>
                </a:moveTo>
                <a:lnTo>
                  <a:pt x="66" y="68"/>
                </a:lnTo>
                <a:lnTo>
                  <a:pt x="105" y="68"/>
                </a:lnTo>
                <a:lnTo>
                  <a:pt x="105" y="24"/>
                </a:lnTo>
                <a:lnTo>
                  <a:pt x="66" y="24"/>
                </a:lnTo>
                <a:close/>
                <a:moveTo>
                  <a:pt x="66" y="368"/>
                </a:moveTo>
                <a:lnTo>
                  <a:pt x="66" y="412"/>
                </a:lnTo>
                <a:lnTo>
                  <a:pt x="105" y="412"/>
                </a:lnTo>
                <a:lnTo>
                  <a:pt x="105" y="368"/>
                </a:lnTo>
                <a:lnTo>
                  <a:pt x="66" y="368"/>
                </a:lnTo>
                <a:close/>
                <a:moveTo>
                  <a:pt x="18" y="132"/>
                </a:moveTo>
                <a:lnTo>
                  <a:pt x="18" y="182"/>
                </a:lnTo>
                <a:lnTo>
                  <a:pt x="53" y="182"/>
                </a:lnTo>
                <a:lnTo>
                  <a:pt x="53" y="132"/>
                </a:lnTo>
                <a:lnTo>
                  <a:pt x="18" y="132"/>
                </a:lnTo>
                <a:close/>
                <a:moveTo>
                  <a:pt x="18" y="250"/>
                </a:moveTo>
                <a:lnTo>
                  <a:pt x="18" y="298"/>
                </a:lnTo>
                <a:lnTo>
                  <a:pt x="53" y="298"/>
                </a:lnTo>
                <a:lnTo>
                  <a:pt x="53" y="250"/>
                </a:lnTo>
                <a:lnTo>
                  <a:pt x="18" y="250"/>
                </a:lnTo>
                <a:close/>
                <a:moveTo>
                  <a:pt x="18" y="24"/>
                </a:moveTo>
                <a:lnTo>
                  <a:pt x="18" y="68"/>
                </a:lnTo>
                <a:lnTo>
                  <a:pt x="53" y="68"/>
                </a:lnTo>
                <a:lnTo>
                  <a:pt x="53" y="24"/>
                </a:lnTo>
                <a:lnTo>
                  <a:pt x="18" y="24"/>
                </a:lnTo>
                <a:close/>
                <a:moveTo>
                  <a:pt x="171" y="368"/>
                </a:moveTo>
                <a:lnTo>
                  <a:pt x="171" y="412"/>
                </a:lnTo>
                <a:lnTo>
                  <a:pt x="208" y="412"/>
                </a:lnTo>
                <a:lnTo>
                  <a:pt x="208" y="368"/>
                </a:lnTo>
                <a:lnTo>
                  <a:pt x="171" y="368"/>
                </a:lnTo>
                <a:close/>
                <a:moveTo>
                  <a:pt x="269" y="132"/>
                </a:moveTo>
                <a:lnTo>
                  <a:pt x="269" y="182"/>
                </a:lnTo>
                <a:lnTo>
                  <a:pt x="309" y="182"/>
                </a:lnTo>
                <a:lnTo>
                  <a:pt x="309" y="132"/>
                </a:lnTo>
                <a:lnTo>
                  <a:pt x="269" y="132"/>
                </a:lnTo>
                <a:close/>
                <a:moveTo>
                  <a:pt x="269" y="250"/>
                </a:moveTo>
                <a:lnTo>
                  <a:pt x="269" y="298"/>
                </a:lnTo>
                <a:lnTo>
                  <a:pt x="309" y="298"/>
                </a:lnTo>
                <a:lnTo>
                  <a:pt x="309" y="250"/>
                </a:lnTo>
                <a:lnTo>
                  <a:pt x="269" y="250"/>
                </a:lnTo>
                <a:close/>
                <a:moveTo>
                  <a:pt x="269" y="24"/>
                </a:moveTo>
                <a:lnTo>
                  <a:pt x="269" y="68"/>
                </a:lnTo>
                <a:lnTo>
                  <a:pt x="309" y="68"/>
                </a:lnTo>
                <a:lnTo>
                  <a:pt x="309" y="24"/>
                </a:lnTo>
                <a:lnTo>
                  <a:pt x="269" y="24"/>
                </a:lnTo>
                <a:close/>
                <a:moveTo>
                  <a:pt x="269" y="368"/>
                </a:moveTo>
                <a:lnTo>
                  <a:pt x="269" y="412"/>
                </a:lnTo>
                <a:lnTo>
                  <a:pt x="309" y="412"/>
                </a:lnTo>
                <a:lnTo>
                  <a:pt x="309" y="368"/>
                </a:lnTo>
                <a:lnTo>
                  <a:pt x="269" y="368"/>
                </a:lnTo>
                <a:close/>
                <a:moveTo>
                  <a:pt x="219" y="132"/>
                </a:moveTo>
                <a:lnTo>
                  <a:pt x="219" y="182"/>
                </a:lnTo>
                <a:lnTo>
                  <a:pt x="257" y="182"/>
                </a:lnTo>
                <a:lnTo>
                  <a:pt x="257" y="132"/>
                </a:lnTo>
                <a:lnTo>
                  <a:pt x="219" y="132"/>
                </a:lnTo>
                <a:close/>
                <a:moveTo>
                  <a:pt x="219" y="250"/>
                </a:moveTo>
                <a:lnTo>
                  <a:pt x="219" y="298"/>
                </a:lnTo>
                <a:lnTo>
                  <a:pt x="257" y="298"/>
                </a:lnTo>
                <a:lnTo>
                  <a:pt x="257" y="250"/>
                </a:lnTo>
                <a:lnTo>
                  <a:pt x="219" y="250"/>
                </a:lnTo>
                <a:close/>
                <a:moveTo>
                  <a:pt x="219" y="24"/>
                </a:moveTo>
                <a:lnTo>
                  <a:pt x="219" y="68"/>
                </a:lnTo>
                <a:lnTo>
                  <a:pt x="257" y="68"/>
                </a:lnTo>
                <a:lnTo>
                  <a:pt x="257" y="24"/>
                </a:lnTo>
                <a:lnTo>
                  <a:pt x="219" y="24"/>
                </a:lnTo>
                <a:close/>
                <a:moveTo>
                  <a:pt x="219" y="368"/>
                </a:moveTo>
                <a:lnTo>
                  <a:pt x="219" y="412"/>
                </a:lnTo>
                <a:lnTo>
                  <a:pt x="257" y="412"/>
                </a:lnTo>
                <a:lnTo>
                  <a:pt x="257" y="368"/>
                </a:lnTo>
                <a:lnTo>
                  <a:pt x="219" y="368"/>
                </a:lnTo>
                <a:close/>
                <a:moveTo>
                  <a:pt x="171" y="132"/>
                </a:moveTo>
                <a:lnTo>
                  <a:pt x="171" y="182"/>
                </a:lnTo>
                <a:lnTo>
                  <a:pt x="208" y="182"/>
                </a:lnTo>
                <a:lnTo>
                  <a:pt x="208" y="132"/>
                </a:lnTo>
                <a:lnTo>
                  <a:pt x="171" y="132"/>
                </a:lnTo>
                <a:close/>
                <a:moveTo>
                  <a:pt x="171" y="250"/>
                </a:moveTo>
                <a:lnTo>
                  <a:pt x="171" y="298"/>
                </a:lnTo>
                <a:lnTo>
                  <a:pt x="208" y="298"/>
                </a:lnTo>
                <a:lnTo>
                  <a:pt x="208" y="250"/>
                </a:lnTo>
                <a:lnTo>
                  <a:pt x="171" y="250"/>
                </a:lnTo>
                <a:close/>
                <a:moveTo>
                  <a:pt x="171" y="24"/>
                </a:moveTo>
                <a:lnTo>
                  <a:pt x="171" y="68"/>
                </a:lnTo>
                <a:lnTo>
                  <a:pt x="208" y="68"/>
                </a:lnTo>
                <a:lnTo>
                  <a:pt x="208" y="24"/>
                </a:lnTo>
                <a:lnTo>
                  <a:pt x="171" y="24"/>
                </a:lnTo>
                <a:close/>
                <a:moveTo>
                  <a:pt x="327" y="436"/>
                </a:moveTo>
                <a:lnTo>
                  <a:pt x="0" y="436"/>
                </a:lnTo>
                <a:lnTo>
                  <a:pt x="0" y="0"/>
                </a:lnTo>
                <a:lnTo>
                  <a:pt x="327" y="0"/>
                </a:lnTo>
                <a:lnTo>
                  <a:pt x="327" y="436"/>
                </a:lnTo>
                <a:close/>
              </a:path>
            </a:pathLst>
          </a:custGeom>
          <a:solidFill>
            <a:srgbClr val="343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2528">
            <a:extLst>
              <a:ext uri="{FF2B5EF4-FFF2-40B4-BE49-F238E27FC236}">
                <a16:creationId xmlns:a16="http://schemas.microsoft.com/office/drawing/2014/main" id="{82307374-E66A-47B8-B4E9-D167F7A7D118}"/>
              </a:ext>
            </a:extLst>
          </p:cNvPr>
          <p:cNvSpPr>
            <a:spLocks/>
          </p:cNvSpPr>
          <p:nvPr/>
        </p:nvSpPr>
        <p:spPr bwMode="auto">
          <a:xfrm>
            <a:off x="7162073" y="6588942"/>
            <a:ext cx="604570" cy="396045"/>
          </a:xfrm>
          <a:custGeom>
            <a:avLst/>
            <a:gdLst>
              <a:gd name="T0" fmla="*/ 212 w 212"/>
              <a:gd name="T1" fmla="*/ 225 h 225"/>
              <a:gd name="T2" fmla="*/ 212 w 212"/>
              <a:gd name="T3" fmla="*/ 225 h 225"/>
              <a:gd name="T4" fmla="*/ 0 w 212"/>
              <a:gd name="T5" fmla="*/ 225 h 225"/>
              <a:gd name="T6" fmla="*/ 0 w 212"/>
              <a:gd name="T7" fmla="*/ 225 h 225"/>
              <a:gd name="T8" fmla="*/ 2 w 212"/>
              <a:gd name="T9" fmla="*/ 212 h 225"/>
              <a:gd name="T10" fmla="*/ 4 w 212"/>
              <a:gd name="T11" fmla="*/ 199 h 225"/>
              <a:gd name="T12" fmla="*/ 8 w 212"/>
              <a:gd name="T13" fmla="*/ 188 h 225"/>
              <a:gd name="T14" fmla="*/ 11 w 212"/>
              <a:gd name="T15" fmla="*/ 177 h 225"/>
              <a:gd name="T16" fmla="*/ 21 w 212"/>
              <a:gd name="T17" fmla="*/ 155 h 225"/>
              <a:gd name="T18" fmla="*/ 32 w 212"/>
              <a:gd name="T19" fmla="*/ 133 h 225"/>
              <a:gd name="T20" fmla="*/ 44 w 212"/>
              <a:gd name="T21" fmla="*/ 109 h 225"/>
              <a:gd name="T22" fmla="*/ 54 w 212"/>
              <a:gd name="T23" fmla="*/ 80 h 225"/>
              <a:gd name="T24" fmla="*/ 57 w 212"/>
              <a:gd name="T25" fmla="*/ 63 h 225"/>
              <a:gd name="T26" fmla="*/ 61 w 212"/>
              <a:gd name="T27" fmla="*/ 45 h 225"/>
              <a:gd name="T28" fmla="*/ 61 w 212"/>
              <a:gd name="T29" fmla="*/ 22 h 225"/>
              <a:gd name="T30" fmla="*/ 63 w 212"/>
              <a:gd name="T31" fmla="*/ 0 h 225"/>
              <a:gd name="T32" fmla="*/ 63 w 212"/>
              <a:gd name="T33" fmla="*/ 0 h 225"/>
              <a:gd name="T34" fmla="*/ 151 w 212"/>
              <a:gd name="T35" fmla="*/ 0 h 225"/>
              <a:gd name="T36" fmla="*/ 151 w 212"/>
              <a:gd name="T37" fmla="*/ 0 h 225"/>
              <a:gd name="T38" fmla="*/ 153 w 212"/>
              <a:gd name="T39" fmla="*/ 24 h 225"/>
              <a:gd name="T40" fmla="*/ 155 w 212"/>
              <a:gd name="T41" fmla="*/ 46 h 225"/>
              <a:gd name="T42" fmla="*/ 159 w 212"/>
              <a:gd name="T43" fmla="*/ 65 h 225"/>
              <a:gd name="T44" fmla="*/ 162 w 212"/>
              <a:gd name="T45" fmla="*/ 83 h 225"/>
              <a:gd name="T46" fmla="*/ 172 w 212"/>
              <a:gd name="T47" fmla="*/ 113 h 225"/>
              <a:gd name="T48" fmla="*/ 183 w 212"/>
              <a:gd name="T49" fmla="*/ 137 h 225"/>
              <a:gd name="T50" fmla="*/ 194 w 212"/>
              <a:gd name="T51" fmla="*/ 157 h 225"/>
              <a:gd name="T52" fmla="*/ 203 w 212"/>
              <a:gd name="T53" fmla="*/ 177 h 225"/>
              <a:gd name="T54" fmla="*/ 210 w 212"/>
              <a:gd name="T55" fmla="*/ 199 h 225"/>
              <a:gd name="T56" fmla="*/ 212 w 212"/>
              <a:gd name="T57" fmla="*/ 212 h 225"/>
              <a:gd name="T58" fmla="*/ 212 w 212"/>
              <a:gd name="T59" fmla="*/ 225 h 225"/>
              <a:gd name="T60" fmla="*/ 212 w 212"/>
              <a:gd name="T61" fmla="*/ 225 h 22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212"/>
              <a:gd name="T94" fmla="*/ 0 h 225"/>
              <a:gd name="T95" fmla="*/ 212 w 212"/>
              <a:gd name="T96" fmla="*/ 225 h 225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212" h="225">
                <a:moveTo>
                  <a:pt x="212" y="225"/>
                </a:moveTo>
                <a:lnTo>
                  <a:pt x="212" y="225"/>
                </a:lnTo>
                <a:lnTo>
                  <a:pt x="0" y="225"/>
                </a:lnTo>
                <a:lnTo>
                  <a:pt x="2" y="212"/>
                </a:lnTo>
                <a:lnTo>
                  <a:pt x="4" y="199"/>
                </a:lnTo>
                <a:lnTo>
                  <a:pt x="8" y="188"/>
                </a:lnTo>
                <a:lnTo>
                  <a:pt x="11" y="177"/>
                </a:lnTo>
                <a:lnTo>
                  <a:pt x="21" y="155"/>
                </a:lnTo>
                <a:lnTo>
                  <a:pt x="32" y="133"/>
                </a:lnTo>
                <a:lnTo>
                  <a:pt x="44" y="109"/>
                </a:lnTo>
                <a:lnTo>
                  <a:pt x="54" y="80"/>
                </a:lnTo>
                <a:lnTo>
                  <a:pt x="57" y="63"/>
                </a:lnTo>
                <a:lnTo>
                  <a:pt x="61" y="45"/>
                </a:lnTo>
                <a:lnTo>
                  <a:pt x="61" y="22"/>
                </a:lnTo>
                <a:lnTo>
                  <a:pt x="63" y="0"/>
                </a:lnTo>
                <a:lnTo>
                  <a:pt x="151" y="0"/>
                </a:lnTo>
                <a:lnTo>
                  <a:pt x="153" y="24"/>
                </a:lnTo>
                <a:lnTo>
                  <a:pt x="155" y="46"/>
                </a:lnTo>
                <a:lnTo>
                  <a:pt x="159" y="65"/>
                </a:lnTo>
                <a:lnTo>
                  <a:pt x="162" y="83"/>
                </a:lnTo>
                <a:lnTo>
                  <a:pt x="172" y="113"/>
                </a:lnTo>
                <a:lnTo>
                  <a:pt x="183" y="137"/>
                </a:lnTo>
                <a:lnTo>
                  <a:pt x="194" y="157"/>
                </a:lnTo>
                <a:lnTo>
                  <a:pt x="203" y="177"/>
                </a:lnTo>
                <a:lnTo>
                  <a:pt x="210" y="199"/>
                </a:lnTo>
                <a:lnTo>
                  <a:pt x="212" y="212"/>
                </a:lnTo>
                <a:lnTo>
                  <a:pt x="212" y="225"/>
                </a:lnTo>
                <a:close/>
              </a:path>
            </a:pathLst>
          </a:custGeom>
          <a:solidFill>
            <a:srgbClr val="343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2529">
            <a:extLst>
              <a:ext uri="{FF2B5EF4-FFF2-40B4-BE49-F238E27FC236}">
                <a16:creationId xmlns:a16="http://schemas.microsoft.com/office/drawing/2014/main" id="{56B4D113-C061-441F-8D6B-10A3DC380E32}"/>
              </a:ext>
            </a:extLst>
          </p:cNvPr>
          <p:cNvSpPr>
            <a:spLocks/>
          </p:cNvSpPr>
          <p:nvPr/>
        </p:nvSpPr>
        <p:spPr bwMode="auto">
          <a:xfrm>
            <a:off x="9069693" y="6544693"/>
            <a:ext cx="620267" cy="440294"/>
          </a:xfrm>
          <a:custGeom>
            <a:avLst/>
            <a:gdLst>
              <a:gd name="T0" fmla="*/ 293 w 293"/>
              <a:gd name="T1" fmla="*/ 311 h 311"/>
              <a:gd name="T2" fmla="*/ 293 w 293"/>
              <a:gd name="T3" fmla="*/ 311 h 311"/>
              <a:gd name="T4" fmla="*/ 0 w 293"/>
              <a:gd name="T5" fmla="*/ 311 h 311"/>
              <a:gd name="T6" fmla="*/ 0 w 293"/>
              <a:gd name="T7" fmla="*/ 311 h 311"/>
              <a:gd name="T8" fmla="*/ 0 w 293"/>
              <a:gd name="T9" fmla="*/ 293 h 311"/>
              <a:gd name="T10" fmla="*/ 4 w 293"/>
              <a:gd name="T11" fmla="*/ 276 h 311"/>
              <a:gd name="T12" fmla="*/ 8 w 293"/>
              <a:gd name="T13" fmla="*/ 259 h 311"/>
              <a:gd name="T14" fmla="*/ 13 w 293"/>
              <a:gd name="T15" fmla="*/ 245 h 311"/>
              <a:gd name="T16" fmla="*/ 28 w 293"/>
              <a:gd name="T17" fmla="*/ 215 h 311"/>
              <a:gd name="T18" fmla="*/ 44 w 293"/>
              <a:gd name="T19" fmla="*/ 184 h 311"/>
              <a:gd name="T20" fmla="*/ 59 w 293"/>
              <a:gd name="T21" fmla="*/ 151 h 311"/>
              <a:gd name="T22" fmla="*/ 67 w 293"/>
              <a:gd name="T23" fmla="*/ 131 h 311"/>
              <a:gd name="T24" fmla="*/ 72 w 293"/>
              <a:gd name="T25" fmla="*/ 110 h 311"/>
              <a:gd name="T26" fmla="*/ 78 w 293"/>
              <a:gd name="T27" fmla="*/ 86 h 311"/>
              <a:gd name="T28" fmla="*/ 81 w 293"/>
              <a:gd name="T29" fmla="*/ 61 h 311"/>
              <a:gd name="T30" fmla="*/ 85 w 293"/>
              <a:gd name="T31" fmla="*/ 31 h 311"/>
              <a:gd name="T32" fmla="*/ 85 w 293"/>
              <a:gd name="T33" fmla="*/ 0 h 311"/>
              <a:gd name="T34" fmla="*/ 85 w 293"/>
              <a:gd name="T35" fmla="*/ 0 h 311"/>
              <a:gd name="T36" fmla="*/ 208 w 293"/>
              <a:gd name="T37" fmla="*/ 0 h 311"/>
              <a:gd name="T38" fmla="*/ 208 w 293"/>
              <a:gd name="T39" fmla="*/ 0 h 311"/>
              <a:gd name="T40" fmla="*/ 210 w 293"/>
              <a:gd name="T41" fmla="*/ 33 h 311"/>
              <a:gd name="T42" fmla="*/ 212 w 293"/>
              <a:gd name="T43" fmla="*/ 64 h 311"/>
              <a:gd name="T44" fmla="*/ 218 w 293"/>
              <a:gd name="T45" fmla="*/ 90 h 311"/>
              <a:gd name="T46" fmla="*/ 223 w 293"/>
              <a:gd name="T47" fmla="*/ 114 h 311"/>
              <a:gd name="T48" fmla="*/ 229 w 293"/>
              <a:gd name="T49" fmla="*/ 136 h 311"/>
              <a:gd name="T50" fmla="*/ 236 w 293"/>
              <a:gd name="T51" fmla="*/ 154 h 311"/>
              <a:gd name="T52" fmla="*/ 252 w 293"/>
              <a:gd name="T53" fmla="*/ 188 h 311"/>
              <a:gd name="T54" fmla="*/ 267 w 293"/>
              <a:gd name="T55" fmla="*/ 217 h 311"/>
              <a:gd name="T56" fmla="*/ 280 w 293"/>
              <a:gd name="T57" fmla="*/ 247 h 311"/>
              <a:gd name="T58" fmla="*/ 286 w 293"/>
              <a:gd name="T59" fmla="*/ 261 h 311"/>
              <a:gd name="T60" fmla="*/ 289 w 293"/>
              <a:gd name="T61" fmla="*/ 276 h 311"/>
              <a:gd name="T62" fmla="*/ 291 w 293"/>
              <a:gd name="T63" fmla="*/ 293 h 311"/>
              <a:gd name="T64" fmla="*/ 293 w 293"/>
              <a:gd name="T65" fmla="*/ 311 h 311"/>
              <a:gd name="T66" fmla="*/ 293 w 293"/>
              <a:gd name="T67" fmla="*/ 311 h 311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w 293"/>
              <a:gd name="T103" fmla="*/ 0 h 311"/>
              <a:gd name="T104" fmla="*/ 293 w 293"/>
              <a:gd name="T105" fmla="*/ 311 h 311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T102" t="T103" r="T104" b="T105"/>
            <a:pathLst>
              <a:path w="293" h="311">
                <a:moveTo>
                  <a:pt x="293" y="311"/>
                </a:moveTo>
                <a:lnTo>
                  <a:pt x="293" y="311"/>
                </a:lnTo>
                <a:lnTo>
                  <a:pt x="0" y="311"/>
                </a:lnTo>
                <a:lnTo>
                  <a:pt x="0" y="293"/>
                </a:lnTo>
                <a:lnTo>
                  <a:pt x="4" y="276"/>
                </a:lnTo>
                <a:lnTo>
                  <a:pt x="8" y="259"/>
                </a:lnTo>
                <a:lnTo>
                  <a:pt x="13" y="245"/>
                </a:lnTo>
                <a:lnTo>
                  <a:pt x="28" y="215"/>
                </a:lnTo>
                <a:lnTo>
                  <a:pt x="44" y="184"/>
                </a:lnTo>
                <a:lnTo>
                  <a:pt x="59" y="151"/>
                </a:lnTo>
                <a:lnTo>
                  <a:pt x="67" y="131"/>
                </a:lnTo>
                <a:lnTo>
                  <a:pt x="72" y="110"/>
                </a:lnTo>
                <a:lnTo>
                  <a:pt x="78" y="86"/>
                </a:lnTo>
                <a:lnTo>
                  <a:pt x="81" y="61"/>
                </a:lnTo>
                <a:lnTo>
                  <a:pt x="85" y="31"/>
                </a:lnTo>
                <a:lnTo>
                  <a:pt x="85" y="0"/>
                </a:lnTo>
                <a:lnTo>
                  <a:pt x="208" y="0"/>
                </a:lnTo>
                <a:lnTo>
                  <a:pt x="210" y="33"/>
                </a:lnTo>
                <a:lnTo>
                  <a:pt x="212" y="64"/>
                </a:lnTo>
                <a:lnTo>
                  <a:pt x="218" y="90"/>
                </a:lnTo>
                <a:lnTo>
                  <a:pt x="223" y="114"/>
                </a:lnTo>
                <a:lnTo>
                  <a:pt x="229" y="136"/>
                </a:lnTo>
                <a:lnTo>
                  <a:pt x="236" y="154"/>
                </a:lnTo>
                <a:lnTo>
                  <a:pt x="252" y="188"/>
                </a:lnTo>
                <a:lnTo>
                  <a:pt x="267" y="217"/>
                </a:lnTo>
                <a:lnTo>
                  <a:pt x="280" y="247"/>
                </a:lnTo>
                <a:lnTo>
                  <a:pt x="286" y="261"/>
                </a:lnTo>
                <a:lnTo>
                  <a:pt x="289" y="276"/>
                </a:lnTo>
                <a:lnTo>
                  <a:pt x="291" y="293"/>
                </a:lnTo>
                <a:lnTo>
                  <a:pt x="293" y="311"/>
                </a:lnTo>
                <a:close/>
              </a:path>
            </a:pathLst>
          </a:custGeom>
          <a:solidFill>
            <a:srgbClr val="343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990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DFB446-047F-4125-A8BC-A70B2E84E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518" y="1078669"/>
            <a:ext cx="10401762" cy="6554389"/>
          </a:xfrm>
        </p:spPr>
        <p:txBody>
          <a:bodyPr/>
          <a:lstStyle/>
          <a:p>
            <a:r>
              <a:rPr lang="en-US" altLang="ko-KR" dirty="0"/>
              <a:t>Construction Quality and Safety Management</a:t>
            </a:r>
          </a:p>
          <a:p>
            <a:endParaRPr lang="en-US" altLang="ko-KR" sz="1000" b="1" dirty="0"/>
          </a:p>
          <a:p>
            <a:pPr lvl="1"/>
            <a:r>
              <a:rPr lang="en-US" altLang="ko-KR" b="1" dirty="0"/>
              <a:t>Article 95.</a:t>
            </a:r>
            <a:r>
              <a:rPr lang="ko-KR" altLang="en-US" b="1" dirty="0"/>
              <a:t> </a:t>
            </a:r>
            <a:r>
              <a:rPr lang="en-US" altLang="ko-KR" b="1" dirty="0"/>
              <a:t>Scope of construction materials and components</a:t>
            </a:r>
          </a:p>
          <a:p>
            <a:pPr lvl="1"/>
            <a:endParaRPr lang="en-US" altLang="ko-KR" dirty="0"/>
          </a:p>
          <a:p>
            <a:pPr marL="719137" lvl="2" indent="0">
              <a:buNone/>
            </a:pPr>
            <a:endParaRPr lang="en-US" altLang="ko-K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E5BD5B-6F66-403E-B2E0-608BC6A96BCE}"/>
              </a:ext>
            </a:extLst>
          </p:cNvPr>
          <p:cNvSpPr/>
          <p:nvPr/>
        </p:nvSpPr>
        <p:spPr bwMode="auto">
          <a:xfrm>
            <a:off x="810196" y="2088443"/>
            <a:ext cx="9325036" cy="4248472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46EAF2-E311-4E35-A6A7-DD23CA228DCC}"/>
              </a:ext>
            </a:extLst>
          </p:cNvPr>
          <p:cNvSpPr/>
          <p:nvPr/>
        </p:nvSpPr>
        <p:spPr bwMode="auto">
          <a:xfrm>
            <a:off x="823928" y="2257425"/>
            <a:ext cx="93113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The term “Construction materials and members prescribed by Presidential Decree" means construction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 materials and members falling under any of the following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① </a:t>
            </a: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Ready mixed concrete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② Asphalt concrete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③ Sea sand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④ Crushed aggregate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⑤ Reinforced steel, H-shaped steel, structural eye-shaped steel, construction steel sheet with 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  a thickness of 6 millimeters or more, structural steel pipes, high tension bolts, PC steel wires, 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  PC steel wires, and PC steel rods</a:t>
            </a:r>
          </a:p>
          <a:p>
            <a:pPr>
              <a:defRPr/>
            </a:pP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⑥ </a:t>
            </a: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Recycled aggregate</a:t>
            </a:r>
          </a:p>
          <a:p>
            <a:pPr>
              <a:defRPr/>
            </a:pP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The term “Construction prescribed by Presidential Decree" means any of the following construction works</a:t>
            </a:r>
          </a:p>
          <a:p>
            <a:pPr>
              <a:defRPr/>
            </a:pPr>
            <a:endParaRPr lang="en-US" altLang="ko-KR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① </a:t>
            </a: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In the case where a construction business operator or housing construction registrant intends to use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  construction materials or components under each subparagraph of paragraph (1)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② </a:t>
            </a: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When a manufacturer of ready mixed concrete or asphalt concrete intends to use construction materials  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   such as sea sand, crushed aggregates, rebars, and H-shaped steel in paragraph (1) above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 txBox="1">
            <a:spLocks/>
          </p:cNvSpPr>
          <p:nvPr/>
        </p:nvSpPr>
        <p:spPr bwMode="auto">
          <a:xfrm>
            <a:off x="630176" y="432259"/>
            <a:ext cx="9907683" cy="365130"/>
          </a:xfrm>
          <a:prstGeom prst="rect">
            <a:avLst/>
          </a:prstGeom>
          <a:noFill/>
          <a:ln w="50800">
            <a:noFill/>
            <a:prstDash val="sysDot"/>
            <a:miter lim="800000"/>
            <a:headEnd/>
            <a:tailEnd/>
          </a:ln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>
            <a:lvl1pPr marL="208250" indent="-2082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ClrTx/>
              <a:buFontTx/>
              <a:buNone/>
              <a:defRPr sz="2400" b="1" kern="1200" baseline="0">
                <a:solidFill>
                  <a:srgbClr val="C00000"/>
                </a:solidFill>
                <a:latin typeface="Arial" panose="020B0604020202020204" pitchFamily="34" charset="0"/>
                <a:ea typeface="HY견고딕" pitchFamily="18" charset="-127"/>
                <a:cs typeface="Arial" pitchFamily="34" charset="0"/>
              </a:defRPr>
            </a:lvl1pPr>
            <a:lvl2pPr marL="615693" indent="-2082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024947" indent="-21006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432392" indent="-21006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4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39835" indent="-199195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sz="2000" dirty="0"/>
              <a:t>Enforcement Decree of the Construction Technology Promotion Act</a:t>
            </a:r>
            <a:endParaRPr kumimoji="0" lang="ko-KR" altLang="en-US" sz="2000" dirty="0"/>
          </a:p>
        </p:txBody>
      </p:sp>
      <p:sp>
        <p:nvSpPr>
          <p:cNvPr id="13" name="Freeform 2534">
            <a:extLst>
              <a:ext uri="{FF2B5EF4-FFF2-40B4-BE49-F238E27FC236}">
                <a16:creationId xmlns:a16="http://schemas.microsoft.com/office/drawing/2014/main" id="{4683F009-D174-4EED-9667-C935F309A852}"/>
              </a:ext>
            </a:extLst>
          </p:cNvPr>
          <p:cNvSpPr>
            <a:spLocks noEditPoints="1"/>
          </p:cNvSpPr>
          <p:nvPr/>
        </p:nvSpPr>
        <p:spPr bwMode="auto">
          <a:xfrm>
            <a:off x="8820919" y="6392326"/>
            <a:ext cx="1312949" cy="914399"/>
          </a:xfrm>
          <a:custGeom>
            <a:avLst/>
            <a:gdLst>
              <a:gd name="T0" fmla="*/ 0 w 1206"/>
              <a:gd name="T1" fmla="*/ 952 h 952"/>
              <a:gd name="T2" fmla="*/ 738 w 1206"/>
              <a:gd name="T3" fmla="*/ 252 h 952"/>
              <a:gd name="T4" fmla="*/ 761 w 1206"/>
              <a:gd name="T5" fmla="*/ 243 h 952"/>
              <a:gd name="T6" fmla="*/ 770 w 1206"/>
              <a:gd name="T7" fmla="*/ 221 h 952"/>
              <a:gd name="T8" fmla="*/ 768 w 1206"/>
              <a:gd name="T9" fmla="*/ 20 h 952"/>
              <a:gd name="T10" fmla="*/ 751 w 1206"/>
              <a:gd name="T11" fmla="*/ 4 h 952"/>
              <a:gd name="T12" fmla="*/ 711 w 1206"/>
              <a:gd name="T13" fmla="*/ 0 h 952"/>
              <a:gd name="T14" fmla="*/ 689 w 1206"/>
              <a:gd name="T15" fmla="*/ 9 h 952"/>
              <a:gd name="T16" fmla="*/ 679 w 1206"/>
              <a:gd name="T17" fmla="*/ 31 h 952"/>
              <a:gd name="T18" fmla="*/ 681 w 1206"/>
              <a:gd name="T19" fmla="*/ 232 h 952"/>
              <a:gd name="T20" fmla="*/ 698 w 1206"/>
              <a:gd name="T21" fmla="*/ 249 h 952"/>
              <a:gd name="T22" fmla="*/ 703 w 1206"/>
              <a:gd name="T23" fmla="*/ 344 h 952"/>
              <a:gd name="T24" fmla="*/ 738 w 1206"/>
              <a:gd name="T25" fmla="*/ 344 h 952"/>
              <a:gd name="T26" fmla="*/ 412 w 1206"/>
              <a:gd name="T27" fmla="*/ 668 h 952"/>
              <a:gd name="T28" fmla="*/ 123 w 1206"/>
              <a:gd name="T29" fmla="*/ 668 h 952"/>
              <a:gd name="T30" fmla="*/ 775 w 1206"/>
              <a:gd name="T31" fmla="*/ 221 h 952"/>
              <a:gd name="T32" fmla="*/ 762 w 1206"/>
              <a:gd name="T33" fmla="*/ 247 h 952"/>
              <a:gd name="T34" fmla="*/ 834 w 1206"/>
              <a:gd name="T35" fmla="*/ 354 h 952"/>
              <a:gd name="T36" fmla="*/ 674 w 1206"/>
              <a:gd name="T37" fmla="*/ 219 h 952"/>
              <a:gd name="T38" fmla="*/ 705 w 1206"/>
              <a:gd name="T39" fmla="*/ 256 h 952"/>
              <a:gd name="T40" fmla="*/ 681 w 1206"/>
              <a:gd name="T41" fmla="*/ 243 h 952"/>
              <a:gd name="T42" fmla="*/ 674 w 1206"/>
              <a:gd name="T43" fmla="*/ 219 h 952"/>
              <a:gd name="T44" fmla="*/ 291 w 1206"/>
              <a:gd name="T45" fmla="*/ 654 h 952"/>
              <a:gd name="T46" fmla="*/ 1042 w 1206"/>
              <a:gd name="T47" fmla="*/ 70 h 952"/>
              <a:gd name="T48" fmla="*/ 1042 w 1206"/>
              <a:gd name="T49" fmla="*/ 70 h 952"/>
              <a:gd name="T50" fmla="*/ 900 w 1206"/>
              <a:gd name="T51" fmla="*/ 952 h 952"/>
              <a:gd name="T52" fmla="*/ 595 w 1206"/>
              <a:gd name="T53" fmla="*/ 370 h 952"/>
              <a:gd name="T54" fmla="*/ 565 w 1206"/>
              <a:gd name="T55" fmla="*/ 392 h 952"/>
              <a:gd name="T56" fmla="*/ 1024 w 1206"/>
              <a:gd name="T57" fmla="*/ 668 h 952"/>
              <a:gd name="T58" fmla="*/ 770 w 1206"/>
              <a:gd name="T59" fmla="*/ 668 h 952"/>
              <a:gd name="T60" fmla="*/ 18 w 1206"/>
              <a:gd name="T61" fmla="*/ 354 h 952"/>
              <a:gd name="T62" fmla="*/ 611 w 1206"/>
              <a:gd name="T63" fmla="*/ 517 h 952"/>
              <a:gd name="T64" fmla="*/ 611 w 1206"/>
              <a:gd name="T65" fmla="*/ 517 h 952"/>
              <a:gd name="T66" fmla="*/ 900 w 1206"/>
              <a:gd name="T67" fmla="*/ 654 h 952"/>
              <a:gd name="T68" fmla="*/ 431 w 1206"/>
              <a:gd name="T69" fmla="*/ 70 h 952"/>
              <a:gd name="T70" fmla="*/ 431 w 1206"/>
              <a:gd name="T71" fmla="*/ 70 h 952"/>
              <a:gd name="T72" fmla="*/ 595 w 1206"/>
              <a:gd name="T73" fmla="*/ 952 h 952"/>
              <a:gd name="T74" fmla="*/ 1022 w 1206"/>
              <a:gd name="T75" fmla="*/ 370 h 952"/>
              <a:gd name="T76" fmla="*/ 1022 w 1206"/>
              <a:gd name="T77" fmla="*/ 505 h 952"/>
              <a:gd name="T78" fmla="*/ 679 w 1206"/>
              <a:gd name="T79" fmla="*/ 668 h 952"/>
              <a:gd name="T80" fmla="*/ 427 w 1206"/>
              <a:gd name="T81" fmla="*/ 668 h 952"/>
              <a:gd name="T82" fmla="*/ 326 w 1206"/>
              <a:gd name="T83" fmla="*/ 354 h 952"/>
              <a:gd name="T84" fmla="*/ 615 w 1206"/>
              <a:gd name="T85" fmla="*/ 219 h 952"/>
              <a:gd name="T86" fmla="*/ 306 w 1206"/>
              <a:gd name="T87" fmla="*/ 654 h 952"/>
              <a:gd name="T88" fmla="*/ 447 w 1206"/>
              <a:gd name="T89" fmla="*/ 70 h 952"/>
              <a:gd name="T90" fmla="*/ 674 w 1206"/>
              <a:gd name="T91" fmla="*/ 70 h 952"/>
              <a:gd name="T92" fmla="*/ 917 w 1206"/>
              <a:gd name="T93" fmla="*/ 952 h 952"/>
              <a:gd name="T94" fmla="*/ 122 w 1206"/>
              <a:gd name="T95" fmla="*/ 370 h 952"/>
              <a:gd name="T96" fmla="*/ 411 w 1206"/>
              <a:gd name="T97" fmla="*/ 370 h 952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206"/>
              <a:gd name="T148" fmla="*/ 0 h 952"/>
              <a:gd name="T149" fmla="*/ 1206 w 1206"/>
              <a:gd name="T150" fmla="*/ 952 h 952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206" h="952">
                <a:moveTo>
                  <a:pt x="0" y="818"/>
                </a:moveTo>
                <a:lnTo>
                  <a:pt x="291" y="818"/>
                </a:lnTo>
                <a:lnTo>
                  <a:pt x="291" y="952"/>
                </a:lnTo>
                <a:lnTo>
                  <a:pt x="0" y="952"/>
                </a:lnTo>
                <a:lnTo>
                  <a:pt x="0" y="818"/>
                </a:lnTo>
                <a:close/>
                <a:moveTo>
                  <a:pt x="738" y="252"/>
                </a:moveTo>
                <a:lnTo>
                  <a:pt x="738" y="252"/>
                </a:lnTo>
                <a:lnTo>
                  <a:pt x="744" y="250"/>
                </a:lnTo>
                <a:lnTo>
                  <a:pt x="751" y="249"/>
                </a:lnTo>
                <a:lnTo>
                  <a:pt x="755" y="247"/>
                </a:lnTo>
                <a:lnTo>
                  <a:pt x="761" y="243"/>
                </a:lnTo>
                <a:lnTo>
                  <a:pt x="764" y="238"/>
                </a:lnTo>
                <a:lnTo>
                  <a:pt x="768" y="232"/>
                </a:lnTo>
                <a:lnTo>
                  <a:pt x="770" y="227"/>
                </a:lnTo>
                <a:lnTo>
                  <a:pt x="770" y="221"/>
                </a:lnTo>
                <a:lnTo>
                  <a:pt x="770" y="31"/>
                </a:lnTo>
                <a:lnTo>
                  <a:pt x="770" y="26"/>
                </a:lnTo>
                <a:lnTo>
                  <a:pt x="768" y="20"/>
                </a:lnTo>
                <a:lnTo>
                  <a:pt x="764" y="15"/>
                </a:lnTo>
                <a:lnTo>
                  <a:pt x="761" y="9"/>
                </a:lnTo>
                <a:lnTo>
                  <a:pt x="755" y="6"/>
                </a:lnTo>
                <a:lnTo>
                  <a:pt x="751" y="4"/>
                </a:lnTo>
                <a:lnTo>
                  <a:pt x="744" y="2"/>
                </a:lnTo>
                <a:lnTo>
                  <a:pt x="738" y="0"/>
                </a:lnTo>
                <a:lnTo>
                  <a:pt x="711" y="0"/>
                </a:lnTo>
                <a:lnTo>
                  <a:pt x="705" y="2"/>
                </a:lnTo>
                <a:lnTo>
                  <a:pt x="698" y="4"/>
                </a:lnTo>
                <a:lnTo>
                  <a:pt x="692" y="6"/>
                </a:lnTo>
                <a:lnTo>
                  <a:pt x="689" y="9"/>
                </a:lnTo>
                <a:lnTo>
                  <a:pt x="685" y="15"/>
                </a:lnTo>
                <a:lnTo>
                  <a:pt x="681" y="20"/>
                </a:lnTo>
                <a:lnTo>
                  <a:pt x="679" y="26"/>
                </a:lnTo>
                <a:lnTo>
                  <a:pt x="679" y="31"/>
                </a:lnTo>
                <a:lnTo>
                  <a:pt x="679" y="221"/>
                </a:lnTo>
                <a:lnTo>
                  <a:pt x="679" y="227"/>
                </a:lnTo>
                <a:lnTo>
                  <a:pt x="681" y="232"/>
                </a:lnTo>
                <a:lnTo>
                  <a:pt x="685" y="238"/>
                </a:lnTo>
                <a:lnTo>
                  <a:pt x="689" y="243"/>
                </a:lnTo>
                <a:lnTo>
                  <a:pt x="692" y="247"/>
                </a:lnTo>
                <a:lnTo>
                  <a:pt x="698" y="249"/>
                </a:lnTo>
                <a:lnTo>
                  <a:pt x="705" y="250"/>
                </a:lnTo>
                <a:lnTo>
                  <a:pt x="711" y="252"/>
                </a:lnTo>
                <a:lnTo>
                  <a:pt x="711" y="344"/>
                </a:lnTo>
                <a:lnTo>
                  <a:pt x="703" y="344"/>
                </a:lnTo>
                <a:lnTo>
                  <a:pt x="714" y="414"/>
                </a:lnTo>
                <a:lnTo>
                  <a:pt x="735" y="414"/>
                </a:lnTo>
                <a:lnTo>
                  <a:pt x="746" y="344"/>
                </a:lnTo>
                <a:lnTo>
                  <a:pt x="738" y="344"/>
                </a:lnTo>
                <a:lnTo>
                  <a:pt x="738" y="252"/>
                </a:lnTo>
                <a:close/>
                <a:moveTo>
                  <a:pt x="123" y="668"/>
                </a:moveTo>
                <a:lnTo>
                  <a:pt x="412" y="668"/>
                </a:lnTo>
                <a:lnTo>
                  <a:pt x="412" y="803"/>
                </a:lnTo>
                <a:lnTo>
                  <a:pt x="123" y="803"/>
                </a:lnTo>
                <a:lnTo>
                  <a:pt x="123" y="668"/>
                </a:lnTo>
                <a:close/>
                <a:moveTo>
                  <a:pt x="919" y="219"/>
                </a:moveTo>
                <a:lnTo>
                  <a:pt x="775" y="219"/>
                </a:lnTo>
                <a:lnTo>
                  <a:pt x="775" y="221"/>
                </a:lnTo>
                <a:lnTo>
                  <a:pt x="773" y="228"/>
                </a:lnTo>
                <a:lnTo>
                  <a:pt x="772" y="236"/>
                </a:lnTo>
                <a:lnTo>
                  <a:pt x="768" y="241"/>
                </a:lnTo>
                <a:lnTo>
                  <a:pt x="762" y="247"/>
                </a:lnTo>
                <a:lnTo>
                  <a:pt x="753" y="254"/>
                </a:lnTo>
                <a:lnTo>
                  <a:pt x="742" y="256"/>
                </a:lnTo>
                <a:lnTo>
                  <a:pt x="742" y="285"/>
                </a:lnTo>
                <a:lnTo>
                  <a:pt x="834" y="354"/>
                </a:lnTo>
                <a:lnTo>
                  <a:pt x="919" y="354"/>
                </a:lnTo>
                <a:lnTo>
                  <a:pt x="919" y="219"/>
                </a:lnTo>
                <a:close/>
                <a:moveTo>
                  <a:pt x="674" y="219"/>
                </a:moveTo>
                <a:lnTo>
                  <a:pt x="630" y="219"/>
                </a:lnTo>
                <a:lnTo>
                  <a:pt x="630" y="343"/>
                </a:lnTo>
                <a:lnTo>
                  <a:pt x="705" y="285"/>
                </a:lnTo>
                <a:lnTo>
                  <a:pt x="705" y="256"/>
                </a:lnTo>
                <a:lnTo>
                  <a:pt x="694" y="254"/>
                </a:lnTo>
                <a:lnTo>
                  <a:pt x="685" y="247"/>
                </a:lnTo>
                <a:lnTo>
                  <a:pt x="681" y="243"/>
                </a:lnTo>
                <a:lnTo>
                  <a:pt x="678" y="238"/>
                </a:lnTo>
                <a:lnTo>
                  <a:pt x="676" y="230"/>
                </a:lnTo>
                <a:lnTo>
                  <a:pt x="674" y="221"/>
                </a:lnTo>
                <a:lnTo>
                  <a:pt x="674" y="219"/>
                </a:lnTo>
                <a:close/>
                <a:moveTo>
                  <a:pt x="0" y="517"/>
                </a:moveTo>
                <a:lnTo>
                  <a:pt x="291" y="517"/>
                </a:lnTo>
                <a:lnTo>
                  <a:pt x="291" y="654"/>
                </a:lnTo>
                <a:lnTo>
                  <a:pt x="0" y="654"/>
                </a:lnTo>
                <a:lnTo>
                  <a:pt x="0" y="517"/>
                </a:lnTo>
                <a:close/>
                <a:moveTo>
                  <a:pt x="1042" y="70"/>
                </a:moveTo>
                <a:lnTo>
                  <a:pt x="775" y="70"/>
                </a:lnTo>
                <a:lnTo>
                  <a:pt x="775" y="204"/>
                </a:lnTo>
                <a:lnTo>
                  <a:pt x="1042" y="204"/>
                </a:lnTo>
                <a:lnTo>
                  <a:pt x="1042" y="70"/>
                </a:lnTo>
                <a:close/>
                <a:moveTo>
                  <a:pt x="611" y="818"/>
                </a:moveTo>
                <a:lnTo>
                  <a:pt x="900" y="818"/>
                </a:lnTo>
                <a:lnTo>
                  <a:pt x="900" y="952"/>
                </a:lnTo>
                <a:lnTo>
                  <a:pt x="611" y="952"/>
                </a:lnTo>
                <a:lnTo>
                  <a:pt x="611" y="818"/>
                </a:lnTo>
                <a:close/>
                <a:moveTo>
                  <a:pt x="595" y="370"/>
                </a:moveTo>
                <a:lnTo>
                  <a:pt x="425" y="370"/>
                </a:lnTo>
                <a:lnTo>
                  <a:pt x="425" y="505"/>
                </a:lnTo>
                <a:lnTo>
                  <a:pt x="611" y="505"/>
                </a:lnTo>
                <a:lnTo>
                  <a:pt x="565" y="392"/>
                </a:lnTo>
                <a:lnTo>
                  <a:pt x="595" y="370"/>
                </a:lnTo>
                <a:close/>
                <a:moveTo>
                  <a:pt x="770" y="668"/>
                </a:moveTo>
                <a:lnTo>
                  <a:pt x="1024" y="668"/>
                </a:lnTo>
                <a:lnTo>
                  <a:pt x="1024" y="803"/>
                </a:lnTo>
                <a:lnTo>
                  <a:pt x="733" y="803"/>
                </a:lnTo>
                <a:lnTo>
                  <a:pt x="733" y="755"/>
                </a:lnTo>
                <a:lnTo>
                  <a:pt x="770" y="668"/>
                </a:lnTo>
                <a:close/>
                <a:moveTo>
                  <a:pt x="309" y="219"/>
                </a:moveTo>
                <a:lnTo>
                  <a:pt x="18" y="219"/>
                </a:lnTo>
                <a:lnTo>
                  <a:pt x="18" y="354"/>
                </a:lnTo>
                <a:lnTo>
                  <a:pt x="309" y="354"/>
                </a:lnTo>
                <a:lnTo>
                  <a:pt x="309" y="219"/>
                </a:lnTo>
                <a:close/>
                <a:moveTo>
                  <a:pt x="611" y="517"/>
                </a:moveTo>
                <a:lnTo>
                  <a:pt x="617" y="517"/>
                </a:lnTo>
                <a:lnTo>
                  <a:pt x="674" y="654"/>
                </a:lnTo>
                <a:lnTo>
                  <a:pt x="611" y="654"/>
                </a:lnTo>
                <a:lnTo>
                  <a:pt x="611" y="517"/>
                </a:lnTo>
                <a:close/>
                <a:moveTo>
                  <a:pt x="832" y="517"/>
                </a:moveTo>
                <a:lnTo>
                  <a:pt x="900" y="517"/>
                </a:lnTo>
                <a:lnTo>
                  <a:pt x="900" y="654"/>
                </a:lnTo>
                <a:lnTo>
                  <a:pt x="777" y="654"/>
                </a:lnTo>
                <a:lnTo>
                  <a:pt x="832" y="517"/>
                </a:lnTo>
                <a:close/>
                <a:moveTo>
                  <a:pt x="431" y="70"/>
                </a:moveTo>
                <a:lnTo>
                  <a:pt x="142" y="70"/>
                </a:lnTo>
                <a:lnTo>
                  <a:pt x="142" y="204"/>
                </a:lnTo>
                <a:lnTo>
                  <a:pt x="431" y="204"/>
                </a:lnTo>
                <a:lnTo>
                  <a:pt x="431" y="70"/>
                </a:lnTo>
                <a:close/>
                <a:moveTo>
                  <a:pt x="306" y="818"/>
                </a:moveTo>
                <a:lnTo>
                  <a:pt x="595" y="818"/>
                </a:lnTo>
                <a:lnTo>
                  <a:pt x="595" y="952"/>
                </a:lnTo>
                <a:lnTo>
                  <a:pt x="306" y="952"/>
                </a:lnTo>
                <a:lnTo>
                  <a:pt x="306" y="818"/>
                </a:lnTo>
                <a:close/>
                <a:moveTo>
                  <a:pt x="1022" y="370"/>
                </a:moveTo>
                <a:lnTo>
                  <a:pt x="854" y="370"/>
                </a:lnTo>
                <a:lnTo>
                  <a:pt x="886" y="392"/>
                </a:lnTo>
                <a:lnTo>
                  <a:pt x="838" y="505"/>
                </a:lnTo>
                <a:lnTo>
                  <a:pt x="1022" y="505"/>
                </a:lnTo>
                <a:lnTo>
                  <a:pt x="1022" y="370"/>
                </a:lnTo>
                <a:close/>
                <a:moveTo>
                  <a:pt x="427" y="668"/>
                </a:moveTo>
                <a:lnTo>
                  <a:pt x="679" y="668"/>
                </a:lnTo>
                <a:lnTo>
                  <a:pt x="716" y="759"/>
                </a:lnTo>
                <a:lnTo>
                  <a:pt x="716" y="803"/>
                </a:lnTo>
                <a:lnTo>
                  <a:pt x="427" y="803"/>
                </a:lnTo>
                <a:lnTo>
                  <a:pt x="427" y="668"/>
                </a:lnTo>
                <a:close/>
                <a:moveTo>
                  <a:pt x="615" y="219"/>
                </a:moveTo>
                <a:lnTo>
                  <a:pt x="326" y="219"/>
                </a:lnTo>
                <a:lnTo>
                  <a:pt x="326" y="354"/>
                </a:lnTo>
                <a:lnTo>
                  <a:pt x="615" y="354"/>
                </a:lnTo>
                <a:lnTo>
                  <a:pt x="615" y="219"/>
                </a:lnTo>
                <a:close/>
                <a:moveTo>
                  <a:pt x="306" y="517"/>
                </a:moveTo>
                <a:lnTo>
                  <a:pt x="595" y="517"/>
                </a:lnTo>
                <a:lnTo>
                  <a:pt x="595" y="654"/>
                </a:lnTo>
                <a:lnTo>
                  <a:pt x="306" y="654"/>
                </a:lnTo>
                <a:lnTo>
                  <a:pt x="306" y="517"/>
                </a:lnTo>
                <a:close/>
                <a:moveTo>
                  <a:pt x="674" y="70"/>
                </a:moveTo>
                <a:lnTo>
                  <a:pt x="447" y="70"/>
                </a:lnTo>
                <a:lnTo>
                  <a:pt x="447" y="204"/>
                </a:lnTo>
                <a:lnTo>
                  <a:pt x="674" y="204"/>
                </a:lnTo>
                <a:lnTo>
                  <a:pt x="674" y="70"/>
                </a:lnTo>
                <a:close/>
                <a:moveTo>
                  <a:pt x="917" y="818"/>
                </a:moveTo>
                <a:lnTo>
                  <a:pt x="1206" y="818"/>
                </a:lnTo>
                <a:lnTo>
                  <a:pt x="1206" y="952"/>
                </a:lnTo>
                <a:lnTo>
                  <a:pt x="917" y="952"/>
                </a:lnTo>
                <a:lnTo>
                  <a:pt x="917" y="818"/>
                </a:lnTo>
                <a:close/>
                <a:moveTo>
                  <a:pt x="411" y="370"/>
                </a:moveTo>
                <a:lnTo>
                  <a:pt x="122" y="370"/>
                </a:lnTo>
                <a:lnTo>
                  <a:pt x="122" y="505"/>
                </a:lnTo>
                <a:lnTo>
                  <a:pt x="411" y="505"/>
                </a:lnTo>
                <a:lnTo>
                  <a:pt x="411" y="370"/>
                </a:lnTo>
                <a:close/>
              </a:path>
            </a:pathLst>
          </a:custGeom>
          <a:solidFill>
            <a:srgbClr val="343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12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DFB446-047F-4125-A8BC-A70B2E84E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97" y="1078669"/>
            <a:ext cx="10401762" cy="6554389"/>
          </a:xfrm>
        </p:spPr>
        <p:txBody>
          <a:bodyPr/>
          <a:lstStyle/>
          <a:p>
            <a:r>
              <a:rPr lang="en-US" altLang="ko-KR" dirty="0"/>
              <a:t>Construction Quality and Safety Management</a:t>
            </a:r>
          </a:p>
          <a:p>
            <a:endParaRPr lang="en-US" altLang="ko-KR" sz="1000" b="1" dirty="0"/>
          </a:p>
          <a:p>
            <a:pPr lvl="1"/>
            <a:r>
              <a:rPr lang="en-US" altLang="ko-KR" b="1" dirty="0"/>
              <a:t>Article 95.</a:t>
            </a:r>
            <a:r>
              <a:rPr lang="ko-KR" altLang="en-US" b="1" dirty="0"/>
              <a:t> </a:t>
            </a:r>
            <a:r>
              <a:rPr lang="en-US" altLang="ko-KR" b="1" dirty="0"/>
              <a:t>Scope of construction materials and components</a:t>
            </a:r>
          </a:p>
          <a:p>
            <a:pPr lvl="1"/>
            <a:endParaRPr lang="en-US" altLang="ko-K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E5BD5B-6F66-403E-B2E0-608BC6A96BCE}"/>
              </a:ext>
            </a:extLst>
          </p:cNvPr>
          <p:cNvSpPr/>
          <p:nvPr/>
        </p:nvSpPr>
        <p:spPr bwMode="auto">
          <a:xfrm>
            <a:off x="810196" y="2160451"/>
            <a:ext cx="9361040" cy="3888432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46EAF2-E311-4E35-A6A7-DD23CA228DCC}"/>
              </a:ext>
            </a:extLst>
          </p:cNvPr>
          <p:cNvSpPr/>
          <p:nvPr/>
        </p:nvSpPr>
        <p:spPr bwMode="auto">
          <a:xfrm>
            <a:off x="823928" y="2615723"/>
            <a:ext cx="934730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Construction materials and components shall be the following construction materials and components</a:t>
            </a:r>
          </a:p>
          <a:p>
            <a:pPr>
              <a:defRPr/>
            </a:pPr>
            <a:endParaRPr lang="en-US" altLang="ko-KR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① As a result of the quality inspection requested by the construction business operator and housing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  construction registrant  and manufacturers of ready-mixed concrete or asphalt concrete to 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  the national testing agency acting on behalf of the quality inspection, construction materials 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  that are above the standard prescribed by the Korean Industrial Standards or meet the specifications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② As a result of the quality inspection conducted by the construction project management service provider 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  or construction supervisor of the relevant construction project, construction materials and components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  that are above the standard set by the Korean Industrial Standard or suitable for the specifications 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  of the construction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③ Recycled aggregate that conforms to the quality standards under 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  the [Construction Waste Recycling Promotion Act]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④ Aggregate that meets the quality standards according to [Aggregate Collection Method]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 txBox="1">
            <a:spLocks/>
          </p:cNvSpPr>
          <p:nvPr/>
        </p:nvSpPr>
        <p:spPr bwMode="auto">
          <a:xfrm>
            <a:off x="630176" y="432259"/>
            <a:ext cx="9907683" cy="365130"/>
          </a:xfrm>
          <a:prstGeom prst="rect">
            <a:avLst/>
          </a:prstGeom>
          <a:noFill/>
          <a:ln w="50800">
            <a:noFill/>
            <a:prstDash val="sysDot"/>
            <a:miter lim="800000"/>
            <a:headEnd/>
            <a:tailEnd/>
          </a:ln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>
            <a:lvl1pPr marL="208250" indent="-2082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ClrTx/>
              <a:buFontTx/>
              <a:buNone/>
              <a:defRPr sz="2400" b="1" kern="1200" baseline="0">
                <a:solidFill>
                  <a:srgbClr val="C00000"/>
                </a:solidFill>
                <a:latin typeface="Arial" panose="020B0604020202020204" pitchFamily="34" charset="0"/>
                <a:ea typeface="HY견고딕" pitchFamily="18" charset="-127"/>
                <a:cs typeface="Arial" pitchFamily="34" charset="0"/>
              </a:defRPr>
            </a:lvl1pPr>
            <a:lvl2pPr marL="615693" indent="-2082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024947" indent="-21006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432392" indent="-21006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4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39835" indent="-199195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en-US" altLang="ko-KR" sz="2000" dirty="0"/>
              <a:t>Enforcement Decree of the Construction Technology Promotion Act</a:t>
            </a:r>
            <a:endParaRPr kumimoji="0" lang="ko-KR" altLang="en-US" sz="2000" dirty="0"/>
          </a:p>
        </p:txBody>
      </p:sp>
      <p:grpSp>
        <p:nvGrpSpPr>
          <p:cNvPr id="15" name="그룹 3320">
            <a:extLst>
              <a:ext uri="{FF2B5EF4-FFF2-40B4-BE49-F238E27FC236}">
                <a16:creationId xmlns:a16="http://schemas.microsoft.com/office/drawing/2014/main" id="{8E11E849-0BE1-48F5-A829-B5C809148A5D}"/>
              </a:ext>
            </a:extLst>
          </p:cNvPr>
          <p:cNvGrpSpPr>
            <a:grpSpLocks/>
          </p:cNvGrpSpPr>
          <p:nvPr/>
        </p:nvGrpSpPr>
        <p:grpSpPr bwMode="auto">
          <a:xfrm>
            <a:off x="8626356" y="5917669"/>
            <a:ext cx="1728192" cy="1172971"/>
            <a:chOff x="646113" y="3343275"/>
            <a:chExt cx="1003301" cy="514351"/>
          </a:xfrm>
        </p:grpSpPr>
        <p:sp>
          <p:nvSpPr>
            <p:cNvPr id="16" name="Freeform 2552">
              <a:extLst>
                <a:ext uri="{FF2B5EF4-FFF2-40B4-BE49-F238E27FC236}">
                  <a16:creationId xmlns:a16="http://schemas.microsoft.com/office/drawing/2014/main" id="{53CE39FF-EF7A-47E6-BF8E-BC8B393DD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6663" y="3441700"/>
              <a:ext cx="23813" cy="246063"/>
            </a:xfrm>
            <a:custGeom>
              <a:avLst/>
              <a:gdLst>
                <a:gd name="T0" fmla="*/ 15 w 15"/>
                <a:gd name="T1" fmla="*/ 0 h 155"/>
                <a:gd name="T2" fmla="*/ 9 w 15"/>
                <a:gd name="T3" fmla="*/ 155 h 155"/>
                <a:gd name="T4" fmla="*/ 0 w 15"/>
                <a:gd name="T5" fmla="*/ 155 h 155"/>
                <a:gd name="T6" fmla="*/ 5 w 15"/>
                <a:gd name="T7" fmla="*/ 0 h 155"/>
                <a:gd name="T8" fmla="*/ 15 w 15"/>
                <a:gd name="T9" fmla="*/ 0 h 155"/>
                <a:gd name="T10" fmla="*/ 15 w 15"/>
                <a:gd name="T11" fmla="*/ 0 h 15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155"/>
                <a:gd name="T20" fmla="*/ 15 w 15"/>
                <a:gd name="T21" fmla="*/ 155 h 15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155">
                  <a:moveTo>
                    <a:pt x="15" y="0"/>
                  </a:moveTo>
                  <a:lnTo>
                    <a:pt x="9" y="155"/>
                  </a:lnTo>
                  <a:lnTo>
                    <a:pt x="0" y="155"/>
                  </a:lnTo>
                  <a:lnTo>
                    <a:pt x="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2553">
              <a:extLst>
                <a:ext uri="{FF2B5EF4-FFF2-40B4-BE49-F238E27FC236}">
                  <a16:creationId xmlns:a16="http://schemas.microsoft.com/office/drawing/2014/main" id="{D7547F9D-30B3-4514-A0E1-30E5116E86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6326" y="3438525"/>
              <a:ext cx="563563" cy="287338"/>
            </a:xfrm>
            <a:custGeom>
              <a:avLst/>
              <a:gdLst>
                <a:gd name="T0" fmla="*/ 355 w 355"/>
                <a:gd name="T1" fmla="*/ 94 h 181"/>
                <a:gd name="T2" fmla="*/ 173 w 355"/>
                <a:gd name="T3" fmla="*/ 92 h 181"/>
                <a:gd name="T4" fmla="*/ 173 w 355"/>
                <a:gd name="T5" fmla="*/ 0 h 181"/>
                <a:gd name="T6" fmla="*/ 173 w 355"/>
                <a:gd name="T7" fmla="*/ 0 h 181"/>
                <a:gd name="T8" fmla="*/ 116 w 355"/>
                <a:gd name="T9" fmla="*/ 0 h 181"/>
                <a:gd name="T10" fmla="*/ 92 w 355"/>
                <a:gd name="T11" fmla="*/ 2 h 181"/>
                <a:gd name="T12" fmla="*/ 81 w 355"/>
                <a:gd name="T13" fmla="*/ 4 h 181"/>
                <a:gd name="T14" fmla="*/ 73 w 355"/>
                <a:gd name="T15" fmla="*/ 6 h 181"/>
                <a:gd name="T16" fmla="*/ 73 w 355"/>
                <a:gd name="T17" fmla="*/ 6 h 181"/>
                <a:gd name="T18" fmla="*/ 64 w 355"/>
                <a:gd name="T19" fmla="*/ 11 h 181"/>
                <a:gd name="T20" fmla="*/ 55 w 355"/>
                <a:gd name="T21" fmla="*/ 21 h 181"/>
                <a:gd name="T22" fmla="*/ 46 w 355"/>
                <a:gd name="T23" fmla="*/ 30 h 181"/>
                <a:gd name="T24" fmla="*/ 38 w 355"/>
                <a:gd name="T25" fmla="*/ 39 h 181"/>
                <a:gd name="T26" fmla="*/ 25 w 355"/>
                <a:gd name="T27" fmla="*/ 63 h 181"/>
                <a:gd name="T28" fmla="*/ 16 w 355"/>
                <a:gd name="T29" fmla="*/ 87 h 181"/>
                <a:gd name="T30" fmla="*/ 9 w 355"/>
                <a:gd name="T31" fmla="*/ 113 h 181"/>
                <a:gd name="T32" fmla="*/ 3 w 355"/>
                <a:gd name="T33" fmla="*/ 135 h 181"/>
                <a:gd name="T34" fmla="*/ 0 w 355"/>
                <a:gd name="T35" fmla="*/ 155 h 181"/>
                <a:gd name="T36" fmla="*/ 0 w 355"/>
                <a:gd name="T37" fmla="*/ 170 h 181"/>
                <a:gd name="T38" fmla="*/ 0 w 355"/>
                <a:gd name="T39" fmla="*/ 170 h 181"/>
                <a:gd name="T40" fmla="*/ 0 w 355"/>
                <a:gd name="T41" fmla="*/ 175 h 181"/>
                <a:gd name="T42" fmla="*/ 0 w 355"/>
                <a:gd name="T43" fmla="*/ 179 h 181"/>
                <a:gd name="T44" fmla="*/ 0 w 355"/>
                <a:gd name="T45" fmla="*/ 179 h 181"/>
                <a:gd name="T46" fmla="*/ 2 w 355"/>
                <a:gd name="T47" fmla="*/ 181 h 181"/>
                <a:gd name="T48" fmla="*/ 355 w 355"/>
                <a:gd name="T49" fmla="*/ 181 h 181"/>
                <a:gd name="T50" fmla="*/ 355 w 355"/>
                <a:gd name="T51" fmla="*/ 181 h 181"/>
                <a:gd name="T52" fmla="*/ 355 w 355"/>
                <a:gd name="T53" fmla="*/ 94 h 181"/>
                <a:gd name="T54" fmla="*/ 355 w 355"/>
                <a:gd name="T55" fmla="*/ 94 h 181"/>
                <a:gd name="T56" fmla="*/ 5 w 355"/>
                <a:gd name="T57" fmla="*/ 159 h 181"/>
                <a:gd name="T58" fmla="*/ 5 w 355"/>
                <a:gd name="T59" fmla="*/ 159 h 181"/>
                <a:gd name="T60" fmla="*/ 51 w 355"/>
                <a:gd name="T61" fmla="*/ 162 h 181"/>
                <a:gd name="T62" fmla="*/ 70 w 355"/>
                <a:gd name="T63" fmla="*/ 160 h 181"/>
                <a:gd name="T64" fmla="*/ 86 w 355"/>
                <a:gd name="T65" fmla="*/ 159 h 181"/>
                <a:gd name="T66" fmla="*/ 99 w 355"/>
                <a:gd name="T67" fmla="*/ 155 h 181"/>
                <a:gd name="T68" fmla="*/ 112 w 355"/>
                <a:gd name="T69" fmla="*/ 151 h 181"/>
                <a:gd name="T70" fmla="*/ 121 w 355"/>
                <a:gd name="T71" fmla="*/ 144 h 181"/>
                <a:gd name="T72" fmla="*/ 129 w 355"/>
                <a:gd name="T73" fmla="*/ 137 h 181"/>
                <a:gd name="T74" fmla="*/ 136 w 355"/>
                <a:gd name="T75" fmla="*/ 127 h 181"/>
                <a:gd name="T76" fmla="*/ 140 w 355"/>
                <a:gd name="T77" fmla="*/ 114 h 181"/>
                <a:gd name="T78" fmla="*/ 143 w 355"/>
                <a:gd name="T79" fmla="*/ 102 h 181"/>
                <a:gd name="T80" fmla="*/ 145 w 355"/>
                <a:gd name="T81" fmla="*/ 87 h 181"/>
                <a:gd name="T82" fmla="*/ 147 w 355"/>
                <a:gd name="T83" fmla="*/ 50 h 181"/>
                <a:gd name="T84" fmla="*/ 147 w 355"/>
                <a:gd name="T85" fmla="*/ 6 h 181"/>
                <a:gd name="T86" fmla="*/ 147 w 355"/>
                <a:gd name="T87" fmla="*/ 6 h 181"/>
                <a:gd name="T88" fmla="*/ 103 w 355"/>
                <a:gd name="T89" fmla="*/ 8 h 181"/>
                <a:gd name="T90" fmla="*/ 103 w 355"/>
                <a:gd name="T91" fmla="*/ 8 h 181"/>
                <a:gd name="T92" fmla="*/ 88 w 355"/>
                <a:gd name="T93" fmla="*/ 10 h 181"/>
                <a:gd name="T94" fmla="*/ 75 w 355"/>
                <a:gd name="T95" fmla="*/ 15 h 181"/>
                <a:gd name="T96" fmla="*/ 68 w 355"/>
                <a:gd name="T97" fmla="*/ 19 h 181"/>
                <a:gd name="T98" fmla="*/ 60 w 355"/>
                <a:gd name="T99" fmla="*/ 24 h 181"/>
                <a:gd name="T100" fmla="*/ 46 w 355"/>
                <a:gd name="T101" fmla="*/ 39 h 181"/>
                <a:gd name="T102" fmla="*/ 46 w 355"/>
                <a:gd name="T103" fmla="*/ 39 h 181"/>
                <a:gd name="T104" fmla="*/ 37 w 355"/>
                <a:gd name="T105" fmla="*/ 54 h 181"/>
                <a:gd name="T106" fmla="*/ 29 w 355"/>
                <a:gd name="T107" fmla="*/ 68 h 181"/>
                <a:gd name="T108" fmla="*/ 22 w 355"/>
                <a:gd name="T109" fmla="*/ 81 h 181"/>
                <a:gd name="T110" fmla="*/ 18 w 355"/>
                <a:gd name="T111" fmla="*/ 96 h 181"/>
                <a:gd name="T112" fmla="*/ 9 w 355"/>
                <a:gd name="T113" fmla="*/ 127 h 181"/>
                <a:gd name="T114" fmla="*/ 5 w 355"/>
                <a:gd name="T115" fmla="*/ 159 h 181"/>
                <a:gd name="T116" fmla="*/ 5 w 355"/>
                <a:gd name="T117" fmla="*/ 159 h 18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55"/>
                <a:gd name="T178" fmla="*/ 0 h 181"/>
                <a:gd name="T179" fmla="*/ 355 w 355"/>
                <a:gd name="T180" fmla="*/ 181 h 181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55" h="181">
                  <a:moveTo>
                    <a:pt x="355" y="94"/>
                  </a:moveTo>
                  <a:lnTo>
                    <a:pt x="173" y="92"/>
                  </a:lnTo>
                  <a:lnTo>
                    <a:pt x="173" y="0"/>
                  </a:lnTo>
                  <a:lnTo>
                    <a:pt x="116" y="0"/>
                  </a:lnTo>
                  <a:lnTo>
                    <a:pt x="92" y="2"/>
                  </a:lnTo>
                  <a:lnTo>
                    <a:pt x="81" y="4"/>
                  </a:lnTo>
                  <a:lnTo>
                    <a:pt x="73" y="6"/>
                  </a:lnTo>
                  <a:lnTo>
                    <a:pt x="64" y="11"/>
                  </a:lnTo>
                  <a:lnTo>
                    <a:pt x="55" y="21"/>
                  </a:lnTo>
                  <a:lnTo>
                    <a:pt x="46" y="30"/>
                  </a:lnTo>
                  <a:lnTo>
                    <a:pt x="38" y="39"/>
                  </a:lnTo>
                  <a:lnTo>
                    <a:pt x="25" y="63"/>
                  </a:lnTo>
                  <a:lnTo>
                    <a:pt x="16" y="87"/>
                  </a:lnTo>
                  <a:lnTo>
                    <a:pt x="9" y="113"/>
                  </a:lnTo>
                  <a:lnTo>
                    <a:pt x="3" y="135"/>
                  </a:lnTo>
                  <a:lnTo>
                    <a:pt x="0" y="155"/>
                  </a:lnTo>
                  <a:lnTo>
                    <a:pt x="0" y="170"/>
                  </a:lnTo>
                  <a:lnTo>
                    <a:pt x="0" y="175"/>
                  </a:lnTo>
                  <a:lnTo>
                    <a:pt x="0" y="179"/>
                  </a:lnTo>
                  <a:lnTo>
                    <a:pt x="2" y="181"/>
                  </a:lnTo>
                  <a:lnTo>
                    <a:pt x="355" y="181"/>
                  </a:lnTo>
                  <a:lnTo>
                    <a:pt x="355" y="94"/>
                  </a:lnTo>
                  <a:close/>
                  <a:moveTo>
                    <a:pt x="5" y="159"/>
                  </a:moveTo>
                  <a:lnTo>
                    <a:pt x="5" y="159"/>
                  </a:lnTo>
                  <a:lnTo>
                    <a:pt x="51" y="162"/>
                  </a:lnTo>
                  <a:lnTo>
                    <a:pt x="70" y="160"/>
                  </a:lnTo>
                  <a:lnTo>
                    <a:pt x="86" y="159"/>
                  </a:lnTo>
                  <a:lnTo>
                    <a:pt x="99" y="155"/>
                  </a:lnTo>
                  <a:lnTo>
                    <a:pt x="112" y="151"/>
                  </a:lnTo>
                  <a:lnTo>
                    <a:pt x="121" y="144"/>
                  </a:lnTo>
                  <a:lnTo>
                    <a:pt x="129" y="137"/>
                  </a:lnTo>
                  <a:lnTo>
                    <a:pt x="136" y="127"/>
                  </a:lnTo>
                  <a:lnTo>
                    <a:pt x="140" y="114"/>
                  </a:lnTo>
                  <a:lnTo>
                    <a:pt x="143" y="102"/>
                  </a:lnTo>
                  <a:lnTo>
                    <a:pt x="145" y="87"/>
                  </a:lnTo>
                  <a:lnTo>
                    <a:pt x="147" y="50"/>
                  </a:lnTo>
                  <a:lnTo>
                    <a:pt x="147" y="6"/>
                  </a:lnTo>
                  <a:lnTo>
                    <a:pt x="103" y="8"/>
                  </a:lnTo>
                  <a:lnTo>
                    <a:pt x="88" y="10"/>
                  </a:lnTo>
                  <a:lnTo>
                    <a:pt x="75" y="15"/>
                  </a:lnTo>
                  <a:lnTo>
                    <a:pt x="68" y="19"/>
                  </a:lnTo>
                  <a:lnTo>
                    <a:pt x="60" y="24"/>
                  </a:lnTo>
                  <a:lnTo>
                    <a:pt x="46" y="39"/>
                  </a:lnTo>
                  <a:lnTo>
                    <a:pt x="37" y="54"/>
                  </a:lnTo>
                  <a:lnTo>
                    <a:pt x="29" y="68"/>
                  </a:lnTo>
                  <a:lnTo>
                    <a:pt x="22" y="81"/>
                  </a:lnTo>
                  <a:lnTo>
                    <a:pt x="18" y="96"/>
                  </a:lnTo>
                  <a:lnTo>
                    <a:pt x="9" y="127"/>
                  </a:lnTo>
                  <a:lnTo>
                    <a:pt x="5" y="159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2554">
              <a:extLst>
                <a:ext uri="{FF2B5EF4-FFF2-40B4-BE49-F238E27FC236}">
                  <a16:creationId xmlns:a16="http://schemas.microsoft.com/office/drawing/2014/main" id="{4A110D89-229D-4913-9E55-EABCD64608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113" y="3343275"/>
              <a:ext cx="546100" cy="349250"/>
            </a:xfrm>
            <a:custGeom>
              <a:avLst/>
              <a:gdLst>
                <a:gd name="T0" fmla="*/ 344 w 344"/>
                <a:gd name="T1" fmla="*/ 58 h 220"/>
                <a:gd name="T2" fmla="*/ 214 w 344"/>
                <a:gd name="T3" fmla="*/ 18 h 220"/>
                <a:gd name="T4" fmla="*/ 0 w 344"/>
                <a:gd name="T5" fmla="*/ 0 h 220"/>
                <a:gd name="T6" fmla="*/ 68 w 344"/>
                <a:gd name="T7" fmla="*/ 220 h 220"/>
                <a:gd name="T8" fmla="*/ 77 w 344"/>
                <a:gd name="T9" fmla="*/ 220 h 220"/>
                <a:gd name="T10" fmla="*/ 61 w 344"/>
                <a:gd name="T11" fmla="*/ 38 h 220"/>
                <a:gd name="T12" fmla="*/ 206 w 344"/>
                <a:gd name="T13" fmla="*/ 57 h 220"/>
                <a:gd name="T14" fmla="*/ 291 w 344"/>
                <a:gd name="T15" fmla="*/ 117 h 220"/>
                <a:gd name="T16" fmla="*/ 291 w 344"/>
                <a:gd name="T17" fmla="*/ 117 h 220"/>
                <a:gd name="T18" fmla="*/ 300 w 344"/>
                <a:gd name="T19" fmla="*/ 99 h 220"/>
                <a:gd name="T20" fmla="*/ 313 w 344"/>
                <a:gd name="T21" fmla="*/ 82 h 220"/>
                <a:gd name="T22" fmla="*/ 328 w 344"/>
                <a:gd name="T23" fmla="*/ 70 h 220"/>
                <a:gd name="T24" fmla="*/ 344 w 344"/>
                <a:gd name="T25" fmla="*/ 58 h 220"/>
                <a:gd name="T26" fmla="*/ 344 w 344"/>
                <a:gd name="T27" fmla="*/ 58 h 22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44"/>
                <a:gd name="T43" fmla="*/ 0 h 220"/>
                <a:gd name="T44" fmla="*/ 344 w 344"/>
                <a:gd name="T45" fmla="*/ 220 h 22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44" h="220">
                  <a:moveTo>
                    <a:pt x="344" y="58"/>
                  </a:moveTo>
                  <a:lnTo>
                    <a:pt x="214" y="18"/>
                  </a:lnTo>
                  <a:lnTo>
                    <a:pt x="0" y="0"/>
                  </a:lnTo>
                  <a:lnTo>
                    <a:pt x="68" y="220"/>
                  </a:lnTo>
                  <a:lnTo>
                    <a:pt x="77" y="220"/>
                  </a:lnTo>
                  <a:lnTo>
                    <a:pt x="61" y="38"/>
                  </a:lnTo>
                  <a:lnTo>
                    <a:pt x="206" y="57"/>
                  </a:lnTo>
                  <a:lnTo>
                    <a:pt x="291" y="117"/>
                  </a:lnTo>
                  <a:lnTo>
                    <a:pt x="300" y="99"/>
                  </a:lnTo>
                  <a:lnTo>
                    <a:pt x="313" y="82"/>
                  </a:lnTo>
                  <a:lnTo>
                    <a:pt x="328" y="70"/>
                  </a:lnTo>
                  <a:lnTo>
                    <a:pt x="344" y="58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2555">
              <a:extLst>
                <a:ext uri="{FF2B5EF4-FFF2-40B4-BE49-F238E27FC236}">
                  <a16:creationId xmlns:a16="http://schemas.microsoft.com/office/drawing/2014/main" id="{4FAA613E-35A9-49F3-A29A-0D1C3C479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238" y="3629025"/>
              <a:ext cx="242888" cy="184150"/>
            </a:xfrm>
            <a:custGeom>
              <a:avLst/>
              <a:gdLst>
                <a:gd name="T0" fmla="*/ 0 w 153"/>
                <a:gd name="T1" fmla="*/ 46 h 116"/>
                <a:gd name="T2" fmla="*/ 0 w 153"/>
                <a:gd name="T3" fmla="*/ 46 h 116"/>
                <a:gd name="T4" fmla="*/ 2 w 153"/>
                <a:gd name="T5" fmla="*/ 57 h 116"/>
                <a:gd name="T6" fmla="*/ 4 w 153"/>
                <a:gd name="T7" fmla="*/ 66 h 116"/>
                <a:gd name="T8" fmla="*/ 7 w 153"/>
                <a:gd name="T9" fmla="*/ 79 h 116"/>
                <a:gd name="T10" fmla="*/ 15 w 153"/>
                <a:gd name="T11" fmla="*/ 90 h 116"/>
                <a:gd name="T12" fmla="*/ 24 w 153"/>
                <a:gd name="T13" fmla="*/ 101 h 116"/>
                <a:gd name="T14" fmla="*/ 29 w 153"/>
                <a:gd name="T15" fmla="*/ 107 h 116"/>
                <a:gd name="T16" fmla="*/ 37 w 153"/>
                <a:gd name="T17" fmla="*/ 110 h 116"/>
                <a:gd name="T18" fmla="*/ 44 w 153"/>
                <a:gd name="T19" fmla="*/ 114 h 116"/>
                <a:gd name="T20" fmla="*/ 53 w 153"/>
                <a:gd name="T21" fmla="*/ 114 h 116"/>
                <a:gd name="T22" fmla="*/ 53 w 153"/>
                <a:gd name="T23" fmla="*/ 114 h 116"/>
                <a:gd name="T24" fmla="*/ 70 w 153"/>
                <a:gd name="T25" fmla="*/ 116 h 116"/>
                <a:gd name="T26" fmla="*/ 87 w 153"/>
                <a:gd name="T27" fmla="*/ 112 h 116"/>
                <a:gd name="T28" fmla="*/ 101 w 153"/>
                <a:gd name="T29" fmla="*/ 109 h 116"/>
                <a:gd name="T30" fmla="*/ 114 w 153"/>
                <a:gd name="T31" fmla="*/ 101 h 116"/>
                <a:gd name="T32" fmla="*/ 125 w 153"/>
                <a:gd name="T33" fmla="*/ 90 h 116"/>
                <a:gd name="T34" fmla="*/ 134 w 153"/>
                <a:gd name="T35" fmla="*/ 79 h 116"/>
                <a:gd name="T36" fmla="*/ 142 w 153"/>
                <a:gd name="T37" fmla="*/ 66 h 116"/>
                <a:gd name="T38" fmla="*/ 147 w 153"/>
                <a:gd name="T39" fmla="*/ 53 h 116"/>
                <a:gd name="T40" fmla="*/ 147 w 153"/>
                <a:gd name="T41" fmla="*/ 53 h 116"/>
                <a:gd name="T42" fmla="*/ 151 w 153"/>
                <a:gd name="T43" fmla="*/ 40 h 116"/>
                <a:gd name="T44" fmla="*/ 153 w 153"/>
                <a:gd name="T45" fmla="*/ 28 h 116"/>
                <a:gd name="T46" fmla="*/ 153 w 153"/>
                <a:gd name="T47" fmla="*/ 11 h 116"/>
                <a:gd name="T48" fmla="*/ 151 w 153"/>
                <a:gd name="T49" fmla="*/ 2 h 116"/>
                <a:gd name="T50" fmla="*/ 149 w 153"/>
                <a:gd name="T51" fmla="*/ 0 h 116"/>
                <a:gd name="T52" fmla="*/ 134 w 153"/>
                <a:gd name="T53" fmla="*/ 35 h 116"/>
                <a:gd name="T54" fmla="*/ 0 w 153"/>
                <a:gd name="T55" fmla="*/ 46 h 116"/>
                <a:gd name="T56" fmla="*/ 0 w 153"/>
                <a:gd name="T57" fmla="*/ 46 h 11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53"/>
                <a:gd name="T88" fmla="*/ 0 h 116"/>
                <a:gd name="T89" fmla="*/ 153 w 153"/>
                <a:gd name="T90" fmla="*/ 116 h 11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53" h="116">
                  <a:moveTo>
                    <a:pt x="0" y="46"/>
                  </a:moveTo>
                  <a:lnTo>
                    <a:pt x="0" y="46"/>
                  </a:lnTo>
                  <a:lnTo>
                    <a:pt x="2" y="57"/>
                  </a:lnTo>
                  <a:lnTo>
                    <a:pt x="4" y="66"/>
                  </a:lnTo>
                  <a:lnTo>
                    <a:pt x="7" y="79"/>
                  </a:lnTo>
                  <a:lnTo>
                    <a:pt x="15" y="90"/>
                  </a:lnTo>
                  <a:lnTo>
                    <a:pt x="24" y="101"/>
                  </a:lnTo>
                  <a:lnTo>
                    <a:pt x="29" y="107"/>
                  </a:lnTo>
                  <a:lnTo>
                    <a:pt x="37" y="110"/>
                  </a:lnTo>
                  <a:lnTo>
                    <a:pt x="44" y="114"/>
                  </a:lnTo>
                  <a:lnTo>
                    <a:pt x="53" y="114"/>
                  </a:lnTo>
                  <a:lnTo>
                    <a:pt x="70" y="116"/>
                  </a:lnTo>
                  <a:lnTo>
                    <a:pt x="87" y="112"/>
                  </a:lnTo>
                  <a:lnTo>
                    <a:pt x="101" y="109"/>
                  </a:lnTo>
                  <a:lnTo>
                    <a:pt x="114" y="101"/>
                  </a:lnTo>
                  <a:lnTo>
                    <a:pt x="125" y="90"/>
                  </a:lnTo>
                  <a:lnTo>
                    <a:pt x="134" y="79"/>
                  </a:lnTo>
                  <a:lnTo>
                    <a:pt x="142" y="66"/>
                  </a:lnTo>
                  <a:lnTo>
                    <a:pt x="147" y="53"/>
                  </a:lnTo>
                  <a:lnTo>
                    <a:pt x="151" y="40"/>
                  </a:lnTo>
                  <a:lnTo>
                    <a:pt x="153" y="28"/>
                  </a:lnTo>
                  <a:lnTo>
                    <a:pt x="153" y="11"/>
                  </a:lnTo>
                  <a:lnTo>
                    <a:pt x="151" y="2"/>
                  </a:lnTo>
                  <a:lnTo>
                    <a:pt x="149" y="0"/>
                  </a:lnTo>
                  <a:lnTo>
                    <a:pt x="134" y="35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556">
              <a:extLst>
                <a:ext uri="{FF2B5EF4-FFF2-40B4-BE49-F238E27FC236}">
                  <a16:creationId xmlns:a16="http://schemas.microsoft.com/office/drawing/2014/main" id="{74CF508D-A92E-4967-9145-6AAA62B4A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551" y="3760788"/>
              <a:ext cx="495300" cy="96838"/>
            </a:xfrm>
            <a:custGeom>
              <a:avLst/>
              <a:gdLst>
                <a:gd name="T0" fmla="*/ 30 w 312"/>
                <a:gd name="T1" fmla="*/ 0 h 61"/>
                <a:gd name="T2" fmla="*/ 30 w 312"/>
                <a:gd name="T3" fmla="*/ 0 h 61"/>
                <a:gd name="T4" fmla="*/ 282 w 312"/>
                <a:gd name="T5" fmla="*/ 0 h 61"/>
                <a:gd name="T6" fmla="*/ 282 w 312"/>
                <a:gd name="T7" fmla="*/ 0 h 61"/>
                <a:gd name="T8" fmla="*/ 288 w 312"/>
                <a:gd name="T9" fmla="*/ 2 h 61"/>
                <a:gd name="T10" fmla="*/ 293 w 312"/>
                <a:gd name="T11" fmla="*/ 2 h 61"/>
                <a:gd name="T12" fmla="*/ 299 w 312"/>
                <a:gd name="T13" fmla="*/ 5 h 61"/>
                <a:gd name="T14" fmla="*/ 302 w 312"/>
                <a:gd name="T15" fmla="*/ 9 h 61"/>
                <a:gd name="T16" fmla="*/ 306 w 312"/>
                <a:gd name="T17" fmla="*/ 13 h 61"/>
                <a:gd name="T18" fmla="*/ 310 w 312"/>
                <a:gd name="T19" fmla="*/ 18 h 61"/>
                <a:gd name="T20" fmla="*/ 312 w 312"/>
                <a:gd name="T21" fmla="*/ 24 h 61"/>
                <a:gd name="T22" fmla="*/ 312 w 312"/>
                <a:gd name="T23" fmla="*/ 31 h 61"/>
                <a:gd name="T24" fmla="*/ 312 w 312"/>
                <a:gd name="T25" fmla="*/ 31 h 61"/>
                <a:gd name="T26" fmla="*/ 312 w 312"/>
                <a:gd name="T27" fmla="*/ 31 h 61"/>
                <a:gd name="T28" fmla="*/ 312 w 312"/>
                <a:gd name="T29" fmla="*/ 37 h 61"/>
                <a:gd name="T30" fmla="*/ 310 w 312"/>
                <a:gd name="T31" fmla="*/ 42 h 61"/>
                <a:gd name="T32" fmla="*/ 306 w 312"/>
                <a:gd name="T33" fmla="*/ 48 h 61"/>
                <a:gd name="T34" fmla="*/ 302 w 312"/>
                <a:gd name="T35" fmla="*/ 51 h 61"/>
                <a:gd name="T36" fmla="*/ 299 w 312"/>
                <a:gd name="T37" fmla="*/ 55 h 61"/>
                <a:gd name="T38" fmla="*/ 293 w 312"/>
                <a:gd name="T39" fmla="*/ 59 h 61"/>
                <a:gd name="T40" fmla="*/ 288 w 312"/>
                <a:gd name="T41" fmla="*/ 61 h 61"/>
                <a:gd name="T42" fmla="*/ 282 w 312"/>
                <a:gd name="T43" fmla="*/ 61 h 61"/>
                <a:gd name="T44" fmla="*/ 282 w 312"/>
                <a:gd name="T45" fmla="*/ 61 h 61"/>
                <a:gd name="T46" fmla="*/ 30 w 312"/>
                <a:gd name="T47" fmla="*/ 61 h 61"/>
                <a:gd name="T48" fmla="*/ 30 w 312"/>
                <a:gd name="T49" fmla="*/ 61 h 61"/>
                <a:gd name="T50" fmla="*/ 24 w 312"/>
                <a:gd name="T51" fmla="*/ 61 h 61"/>
                <a:gd name="T52" fmla="*/ 19 w 312"/>
                <a:gd name="T53" fmla="*/ 59 h 61"/>
                <a:gd name="T54" fmla="*/ 13 w 312"/>
                <a:gd name="T55" fmla="*/ 55 h 61"/>
                <a:gd name="T56" fmla="*/ 10 w 312"/>
                <a:gd name="T57" fmla="*/ 51 h 61"/>
                <a:gd name="T58" fmla="*/ 6 w 312"/>
                <a:gd name="T59" fmla="*/ 48 h 61"/>
                <a:gd name="T60" fmla="*/ 2 w 312"/>
                <a:gd name="T61" fmla="*/ 42 h 61"/>
                <a:gd name="T62" fmla="*/ 0 w 312"/>
                <a:gd name="T63" fmla="*/ 37 h 61"/>
                <a:gd name="T64" fmla="*/ 0 w 312"/>
                <a:gd name="T65" fmla="*/ 31 h 61"/>
                <a:gd name="T66" fmla="*/ 0 w 312"/>
                <a:gd name="T67" fmla="*/ 31 h 61"/>
                <a:gd name="T68" fmla="*/ 0 w 312"/>
                <a:gd name="T69" fmla="*/ 31 h 61"/>
                <a:gd name="T70" fmla="*/ 0 w 312"/>
                <a:gd name="T71" fmla="*/ 24 h 61"/>
                <a:gd name="T72" fmla="*/ 2 w 312"/>
                <a:gd name="T73" fmla="*/ 18 h 61"/>
                <a:gd name="T74" fmla="*/ 6 w 312"/>
                <a:gd name="T75" fmla="*/ 13 h 61"/>
                <a:gd name="T76" fmla="*/ 10 w 312"/>
                <a:gd name="T77" fmla="*/ 9 h 61"/>
                <a:gd name="T78" fmla="*/ 13 w 312"/>
                <a:gd name="T79" fmla="*/ 5 h 61"/>
                <a:gd name="T80" fmla="*/ 19 w 312"/>
                <a:gd name="T81" fmla="*/ 2 h 61"/>
                <a:gd name="T82" fmla="*/ 24 w 312"/>
                <a:gd name="T83" fmla="*/ 0 h 61"/>
                <a:gd name="T84" fmla="*/ 30 w 312"/>
                <a:gd name="T85" fmla="*/ 0 h 61"/>
                <a:gd name="T86" fmla="*/ 30 w 312"/>
                <a:gd name="T87" fmla="*/ 0 h 6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12"/>
                <a:gd name="T133" fmla="*/ 0 h 61"/>
                <a:gd name="T134" fmla="*/ 312 w 312"/>
                <a:gd name="T135" fmla="*/ 61 h 61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12" h="61">
                  <a:moveTo>
                    <a:pt x="30" y="0"/>
                  </a:moveTo>
                  <a:lnTo>
                    <a:pt x="30" y="0"/>
                  </a:lnTo>
                  <a:lnTo>
                    <a:pt x="282" y="0"/>
                  </a:lnTo>
                  <a:lnTo>
                    <a:pt x="288" y="2"/>
                  </a:lnTo>
                  <a:lnTo>
                    <a:pt x="293" y="2"/>
                  </a:lnTo>
                  <a:lnTo>
                    <a:pt x="299" y="5"/>
                  </a:lnTo>
                  <a:lnTo>
                    <a:pt x="302" y="9"/>
                  </a:lnTo>
                  <a:lnTo>
                    <a:pt x="306" y="13"/>
                  </a:lnTo>
                  <a:lnTo>
                    <a:pt x="310" y="18"/>
                  </a:lnTo>
                  <a:lnTo>
                    <a:pt x="312" y="24"/>
                  </a:lnTo>
                  <a:lnTo>
                    <a:pt x="312" y="31"/>
                  </a:lnTo>
                  <a:lnTo>
                    <a:pt x="312" y="37"/>
                  </a:lnTo>
                  <a:lnTo>
                    <a:pt x="310" y="42"/>
                  </a:lnTo>
                  <a:lnTo>
                    <a:pt x="306" y="48"/>
                  </a:lnTo>
                  <a:lnTo>
                    <a:pt x="302" y="51"/>
                  </a:lnTo>
                  <a:lnTo>
                    <a:pt x="299" y="55"/>
                  </a:lnTo>
                  <a:lnTo>
                    <a:pt x="293" y="59"/>
                  </a:lnTo>
                  <a:lnTo>
                    <a:pt x="288" y="61"/>
                  </a:lnTo>
                  <a:lnTo>
                    <a:pt x="282" y="61"/>
                  </a:lnTo>
                  <a:lnTo>
                    <a:pt x="30" y="61"/>
                  </a:lnTo>
                  <a:lnTo>
                    <a:pt x="24" y="61"/>
                  </a:lnTo>
                  <a:lnTo>
                    <a:pt x="19" y="59"/>
                  </a:lnTo>
                  <a:lnTo>
                    <a:pt x="13" y="55"/>
                  </a:lnTo>
                  <a:lnTo>
                    <a:pt x="10" y="51"/>
                  </a:lnTo>
                  <a:lnTo>
                    <a:pt x="6" y="48"/>
                  </a:lnTo>
                  <a:lnTo>
                    <a:pt x="2" y="42"/>
                  </a:lnTo>
                  <a:lnTo>
                    <a:pt x="0" y="37"/>
                  </a:lnTo>
                  <a:lnTo>
                    <a:pt x="0" y="31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6" y="13"/>
                  </a:lnTo>
                  <a:lnTo>
                    <a:pt x="10" y="9"/>
                  </a:lnTo>
                  <a:lnTo>
                    <a:pt x="13" y="5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557">
              <a:extLst>
                <a:ext uri="{FF2B5EF4-FFF2-40B4-BE49-F238E27FC236}">
                  <a16:creationId xmlns:a16="http://schemas.microsoft.com/office/drawing/2014/main" id="{32FA1855-9618-4CAE-AD59-C3AA7AA51B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1251" y="3775075"/>
              <a:ext cx="69850" cy="69850"/>
            </a:xfrm>
            <a:custGeom>
              <a:avLst/>
              <a:gdLst>
                <a:gd name="T0" fmla="*/ 22 w 44"/>
                <a:gd name="T1" fmla="*/ 0 h 44"/>
                <a:gd name="T2" fmla="*/ 22 w 44"/>
                <a:gd name="T3" fmla="*/ 0 h 44"/>
                <a:gd name="T4" fmla="*/ 31 w 44"/>
                <a:gd name="T5" fmla="*/ 2 h 44"/>
                <a:gd name="T6" fmla="*/ 38 w 44"/>
                <a:gd name="T7" fmla="*/ 6 h 44"/>
                <a:gd name="T8" fmla="*/ 42 w 44"/>
                <a:gd name="T9" fmla="*/ 13 h 44"/>
                <a:gd name="T10" fmla="*/ 44 w 44"/>
                <a:gd name="T11" fmla="*/ 22 h 44"/>
                <a:gd name="T12" fmla="*/ 44 w 44"/>
                <a:gd name="T13" fmla="*/ 22 h 44"/>
                <a:gd name="T14" fmla="*/ 42 w 44"/>
                <a:gd name="T15" fmla="*/ 30 h 44"/>
                <a:gd name="T16" fmla="*/ 38 w 44"/>
                <a:gd name="T17" fmla="*/ 37 h 44"/>
                <a:gd name="T18" fmla="*/ 31 w 44"/>
                <a:gd name="T19" fmla="*/ 42 h 44"/>
                <a:gd name="T20" fmla="*/ 22 w 44"/>
                <a:gd name="T21" fmla="*/ 44 h 44"/>
                <a:gd name="T22" fmla="*/ 22 w 44"/>
                <a:gd name="T23" fmla="*/ 44 h 44"/>
                <a:gd name="T24" fmla="*/ 13 w 44"/>
                <a:gd name="T25" fmla="*/ 42 h 44"/>
                <a:gd name="T26" fmla="*/ 7 w 44"/>
                <a:gd name="T27" fmla="*/ 37 h 44"/>
                <a:gd name="T28" fmla="*/ 2 w 44"/>
                <a:gd name="T29" fmla="*/ 30 h 44"/>
                <a:gd name="T30" fmla="*/ 0 w 44"/>
                <a:gd name="T31" fmla="*/ 22 h 44"/>
                <a:gd name="T32" fmla="*/ 0 w 44"/>
                <a:gd name="T33" fmla="*/ 22 h 44"/>
                <a:gd name="T34" fmla="*/ 2 w 44"/>
                <a:gd name="T35" fmla="*/ 13 h 44"/>
                <a:gd name="T36" fmla="*/ 7 w 44"/>
                <a:gd name="T37" fmla="*/ 6 h 44"/>
                <a:gd name="T38" fmla="*/ 13 w 44"/>
                <a:gd name="T39" fmla="*/ 2 h 44"/>
                <a:gd name="T40" fmla="*/ 22 w 44"/>
                <a:gd name="T41" fmla="*/ 0 h 44"/>
                <a:gd name="T42" fmla="*/ 22 w 44"/>
                <a:gd name="T43" fmla="*/ 0 h 44"/>
                <a:gd name="T44" fmla="*/ 22 w 44"/>
                <a:gd name="T45" fmla="*/ 6 h 44"/>
                <a:gd name="T46" fmla="*/ 22 w 44"/>
                <a:gd name="T47" fmla="*/ 6 h 44"/>
                <a:gd name="T48" fmla="*/ 27 w 44"/>
                <a:gd name="T49" fmla="*/ 7 h 44"/>
                <a:gd name="T50" fmla="*/ 33 w 44"/>
                <a:gd name="T51" fmla="*/ 11 h 44"/>
                <a:gd name="T52" fmla="*/ 37 w 44"/>
                <a:gd name="T53" fmla="*/ 15 h 44"/>
                <a:gd name="T54" fmla="*/ 37 w 44"/>
                <a:gd name="T55" fmla="*/ 22 h 44"/>
                <a:gd name="T56" fmla="*/ 37 w 44"/>
                <a:gd name="T57" fmla="*/ 22 h 44"/>
                <a:gd name="T58" fmla="*/ 37 w 44"/>
                <a:gd name="T59" fmla="*/ 28 h 44"/>
                <a:gd name="T60" fmla="*/ 33 w 44"/>
                <a:gd name="T61" fmla="*/ 33 h 44"/>
                <a:gd name="T62" fmla="*/ 27 w 44"/>
                <a:gd name="T63" fmla="*/ 35 h 44"/>
                <a:gd name="T64" fmla="*/ 22 w 44"/>
                <a:gd name="T65" fmla="*/ 37 h 44"/>
                <a:gd name="T66" fmla="*/ 22 w 44"/>
                <a:gd name="T67" fmla="*/ 37 h 44"/>
                <a:gd name="T68" fmla="*/ 16 w 44"/>
                <a:gd name="T69" fmla="*/ 35 h 44"/>
                <a:gd name="T70" fmla="*/ 11 w 44"/>
                <a:gd name="T71" fmla="*/ 33 h 44"/>
                <a:gd name="T72" fmla="*/ 9 w 44"/>
                <a:gd name="T73" fmla="*/ 28 h 44"/>
                <a:gd name="T74" fmla="*/ 7 w 44"/>
                <a:gd name="T75" fmla="*/ 22 h 44"/>
                <a:gd name="T76" fmla="*/ 7 w 44"/>
                <a:gd name="T77" fmla="*/ 22 h 44"/>
                <a:gd name="T78" fmla="*/ 9 w 44"/>
                <a:gd name="T79" fmla="*/ 15 h 44"/>
                <a:gd name="T80" fmla="*/ 11 w 44"/>
                <a:gd name="T81" fmla="*/ 11 h 44"/>
                <a:gd name="T82" fmla="*/ 16 w 44"/>
                <a:gd name="T83" fmla="*/ 7 h 44"/>
                <a:gd name="T84" fmla="*/ 22 w 44"/>
                <a:gd name="T85" fmla="*/ 6 h 44"/>
                <a:gd name="T86" fmla="*/ 22 w 44"/>
                <a:gd name="T87" fmla="*/ 6 h 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4"/>
                <a:gd name="T133" fmla="*/ 0 h 44"/>
                <a:gd name="T134" fmla="*/ 44 w 44"/>
                <a:gd name="T135" fmla="*/ 44 h 4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4" h="44">
                  <a:moveTo>
                    <a:pt x="22" y="0"/>
                  </a:moveTo>
                  <a:lnTo>
                    <a:pt x="22" y="0"/>
                  </a:lnTo>
                  <a:lnTo>
                    <a:pt x="31" y="2"/>
                  </a:lnTo>
                  <a:lnTo>
                    <a:pt x="38" y="6"/>
                  </a:lnTo>
                  <a:lnTo>
                    <a:pt x="42" y="13"/>
                  </a:lnTo>
                  <a:lnTo>
                    <a:pt x="44" y="22"/>
                  </a:lnTo>
                  <a:lnTo>
                    <a:pt x="42" y="30"/>
                  </a:lnTo>
                  <a:lnTo>
                    <a:pt x="38" y="37"/>
                  </a:lnTo>
                  <a:lnTo>
                    <a:pt x="31" y="42"/>
                  </a:lnTo>
                  <a:lnTo>
                    <a:pt x="22" y="44"/>
                  </a:lnTo>
                  <a:lnTo>
                    <a:pt x="13" y="42"/>
                  </a:lnTo>
                  <a:lnTo>
                    <a:pt x="7" y="37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2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22" y="0"/>
                  </a:lnTo>
                  <a:close/>
                  <a:moveTo>
                    <a:pt x="22" y="6"/>
                  </a:moveTo>
                  <a:lnTo>
                    <a:pt x="22" y="6"/>
                  </a:lnTo>
                  <a:lnTo>
                    <a:pt x="27" y="7"/>
                  </a:lnTo>
                  <a:lnTo>
                    <a:pt x="33" y="11"/>
                  </a:lnTo>
                  <a:lnTo>
                    <a:pt x="37" y="15"/>
                  </a:lnTo>
                  <a:lnTo>
                    <a:pt x="37" y="22"/>
                  </a:lnTo>
                  <a:lnTo>
                    <a:pt x="37" y="28"/>
                  </a:lnTo>
                  <a:lnTo>
                    <a:pt x="33" y="33"/>
                  </a:lnTo>
                  <a:lnTo>
                    <a:pt x="27" y="35"/>
                  </a:lnTo>
                  <a:lnTo>
                    <a:pt x="22" y="37"/>
                  </a:lnTo>
                  <a:lnTo>
                    <a:pt x="16" y="35"/>
                  </a:lnTo>
                  <a:lnTo>
                    <a:pt x="11" y="33"/>
                  </a:lnTo>
                  <a:lnTo>
                    <a:pt x="9" y="28"/>
                  </a:lnTo>
                  <a:lnTo>
                    <a:pt x="7" y="22"/>
                  </a:lnTo>
                  <a:lnTo>
                    <a:pt x="9" y="15"/>
                  </a:lnTo>
                  <a:lnTo>
                    <a:pt x="11" y="11"/>
                  </a:lnTo>
                  <a:lnTo>
                    <a:pt x="16" y="7"/>
                  </a:lnTo>
                  <a:lnTo>
                    <a:pt x="22" y="6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558">
              <a:extLst>
                <a:ext uri="{FF2B5EF4-FFF2-40B4-BE49-F238E27FC236}">
                  <a16:creationId xmlns:a16="http://schemas.microsoft.com/office/drawing/2014/main" id="{D382AD90-12B5-4342-9FD5-5713CDF73C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1301" y="3775075"/>
              <a:ext cx="69850" cy="69850"/>
            </a:xfrm>
            <a:custGeom>
              <a:avLst/>
              <a:gdLst>
                <a:gd name="T0" fmla="*/ 22 w 44"/>
                <a:gd name="T1" fmla="*/ 0 h 44"/>
                <a:gd name="T2" fmla="*/ 22 w 44"/>
                <a:gd name="T3" fmla="*/ 0 h 44"/>
                <a:gd name="T4" fmla="*/ 30 w 44"/>
                <a:gd name="T5" fmla="*/ 2 h 44"/>
                <a:gd name="T6" fmla="*/ 37 w 44"/>
                <a:gd name="T7" fmla="*/ 6 h 44"/>
                <a:gd name="T8" fmla="*/ 42 w 44"/>
                <a:gd name="T9" fmla="*/ 13 h 44"/>
                <a:gd name="T10" fmla="*/ 44 w 44"/>
                <a:gd name="T11" fmla="*/ 22 h 44"/>
                <a:gd name="T12" fmla="*/ 44 w 44"/>
                <a:gd name="T13" fmla="*/ 22 h 44"/>
                <a:gd name="T14" fmla="*/ 42 w 44"/>
                <a:gd name="T15" fmla="*/ 30 h 44"/>
                <a:gd name="T16" fmla="*/ 37 w 44"/>
                <a:gd name="T17" fmla="*/ 37 h 44"/>
                <a:gd name="T18" fmla="*/ 30 w 44"/>
                <a:gd name="T19" fmla="*/ 42 h 44"/>
                <a:gd name="T20" fmla="*/ 22 w 44"/>
                <a:gd name="T21" fmla="*/ 44 h 44"/>
                <a:gd name="T22" fmla="*/ 22 w 44"/>
                <a:gd name="T23" fmla="*/ 44 h 44"/>
                <a:gd name="T24" fmla="*/ 13 w 44"/>
                <a:gd name="T25" fmla="*/ 42 h 44"/>
                <a:gd name="T26" fmla="*/ 6 w 44"/>
                <a:gd name="T27" fmla="*/ 37 h 44"/>
                <a:gd name="T28" fmla="*/ 2 w 44"/>
                <a:gd name="T29" fmla="*/ 30 h 44"/>
                <a:gd name="T30" fmla="*/ 0 w 44"/>
                <a:gd name="T31" fmla="*/ 22 h 44"/>
                <a:gd name="T32" fmla="*/ 0 w 44"/>
                <a:gd name="T33" fmla="*/ 22 h 44"/>
                <a:gd name="T34" fmla="*/ 2 w 44"/>
                <a:gd name="T35" fmla="*/ 13 h 44"/>
                <a:gd name="T36" fmla="*/ 6 w 44"/>
                <a:gd name="T37" fmla="*/ 6 h 44"/>
                <a:gd name="T38" fmla="*/ 13 w 44"/>
                <a:gd name="T39" fmla="*/ 2 h 44"/>
                <a:gd name="T40" fmla="*/ 22 w 44"/>
                <a:gd name="T41" fmla="*/ 0 h 44"/>
                <a:gd name="T42" fmla="*/ 22 w 44"/>
                <a:gd name="T43" fmla="*/ 0 h 44"/>
                <a:gd name="T44" fmla="*/ 22 w 44"/>
                <a:gd name="T45" fmla="*/ 6 h 44"/>
                <a:gd name="T46" fmla="*/ 22 w 44"/>
                <a:gd name="T47" fmla="*/ 6 h 44"/>
                <a:gd name="T48" fmla="*/ 28 w 44"/>
                <a:gd name="T49" fmla="*/ 7 h 44"/>
                <a:gd name="T50" fmla="*/ 33 w 44"/>
                <a:gd name="T51" fmla="*/ 11 h 44"/>
                <a:gd name="T52" fmla="*/ 35 w 44"/>
                <a:gd name="T53" fmla="*/ 15 h 44"/>
                <a:gd name="T54" fmla="*/ 37 w 44"/>
                <a:gd name="T55" fmla="*/ 22 h 44"/>
                <a:gd name="T56" fmla="*/ 37 w 44"/>
                <a:gd name="T57" fmla="*/ 22 h 44"/>
                <a:gd name="T58" fmla="*/ 35 w 44"/>
                <a:gd name="T59" fmla="*/ 28 h 44"/>
                <a:gd name="T60" fmla="*/ 33 w 44"/>
                <a:gd name="T61" fmla="*/ 33 h 44"/>
                <a:gd name="T62" fmla="*/ 28 w 44"/>
                <a:gd name="T63" fmla="*/ 35 h 44"/>
                <a:gd name="T64" fmla="*/ 22 w 44"/>
                <a:gd name="T65" fmla="*/ 37 h 44"/>
                <a:gd name="T66" fmla="*/ 22 w 44"/>
                <a:gd name="T67" fmla="*/ 37 h 44"/>
                <a:gd name="T68" fmla="*/ 17 w 44"/>
                <a:gd name="T69" fmla="*/ 35 h 44"/>
                <a:gd name="T70" fmla="*/ 11 w 44"/>
                <a:gd name="T71" fmla="*/ 33 h 44"/>
                <a:gd name="T72" fmla="*/ 7 w 44"/>
                <a:gd name="T73" fmla="*/ 28 h 44"/>
                <a:gd name="T74" fmla="*/ 7 w 44"/>
                <a:gd name="T75" fmla="*/ 22 h 44"/>
                <a:gd name="T76" fmla="*/ 7 w 44"/>
                <a:gd name="T77" fmla="*/ 22 h 44"/>
                <a:gd name="T78" fmla="*/ 7 w 44"/>
                <a:gd name="T79" fmla="*/ 15 h 44"/>
                <a:gd name="T80" fmla="*/ 11 w 44"/>
                <a:gd name="T81" fmla="*/ 11 h 44"/>
                <a:gd name="T82" fmla="*/ 17 w 44"/>
                <a:gd name="T83" fmla="*/ 7 h 44"/>
                <a:gd name="T84" fmla="*/ 22 w 44"/>
                <a:gd name="T85" fmla="*/ 6 h 44"/>
                <a:gd name="T86" fmla="*/ 22 w 44"/>
                <a:gd name="T87" fmla="*/ 6 h 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4"/>
                <a:gd name="T133" fmla="*/ 0 h 44"/>
                <a:gd name="T134" fmla="*/ 44 w 44"/>
                <a:gd name="T135" fmla="*/ 44 h 4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4" h="44">
                  <a:moveTo>
                    <a:pt x="22" y="0"/>
                  </a:moveTo>
                  <a:lnTo>
                    <a:pt x="22" y="0"/>
                  </a:lnTo>
                  <a:lnTo>
                    <a:pt x="30" y="2"/>
                  </a:lnTo>
                  <a:lnTo>
                    <a:pt x="37" y="6"/>
                  </a:lnTo>
                  <a:lnTo>
                    <a:pt x="42" y="13"/>
                  </a:lnTo>
                  <a:lnTo>
                    <a:pt x="44" y="22"/>
                  </a:lnTo>
                  <a:lnTo>
                    <a:pt x="42" y="30"/>
                  </a:lnTo>
                  <a:lnTo>
                    <a:pt x="37" y="37"/>
                  </a:lnTo>
                  <a:lnTo>
                    <a:pt x="30" y="42"/>
                  </a:lnTo>
                  <a:lnTo>
                    <a:pt x="22" y="44"/>
                  </a:lnTo>
                  <a:lnTo>
                    <a:pt x="13" y="42"/>
                  </a:lnTo>
                  <a:lnTo>
                    <a:pt x="6" y="37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2" y="13"/>
                  </a:lnTo>
                  <a:lnTo>
                    <a:pt x="6" y="6"/>
                  </a:lnTo>
                  <a:lnTo>
                    <a:pt x="13" y="2"/>
                  </a:lnTo>
                  <a:lnTo>
                    <a:pt x="22" y="0"/>
                  </a:lnTo>
                  <a:close/>
                  <a:moveTo>
                    <a:pt x="22" y="6"/>
                  </a:moveTo>
                  <a:lnTo>
                    <a:pt x="22" y="6"/>
                  </a:lnTo>
                  <a:lnTo>
                    <a:pt x="28" y="7"/>
                  </a:lnTo>
                  <a:lnTo>
                    <a:pt x="33" y="11"/>
                  </a:lnTo>
                  <a:lnTo>
                    <a:pt x="35" y="15"/>
                  </a:lnTo>
                  <a:lnTo>
                    <a:pt x="37" y="22"/>
                  </a:lnTo>
                  <a:lnTo>
                    <a:pt x="35" y="28"/>
                  </a:lnTo>
                  <a:lnTo>
                    <a:pt x="33" y="33"/>
                  </a:lnTo>
                  <a:lnTo>
                    <a:pt x="28" y="35"/>
                  </a:lnTo>
                  <a:lnTo>
                    <a:pt x="22" y="37"/>
                  </a:lnTo>
                  <a:lnTo>
                    <a:pt x="17" y="35"/>
                  </a:lnTo>
                  <a:lnTo>
                    <a:pt x="11" y="33"/>
                  </a:lnTo>
                  <a:lnTo>
                    <a:pt x="7" y="28"/>
                  </a:lnTo>
                  <a:lnTo>
                    <a:pt x="7" y="22"/>
                  </a:lnTo>
                  <a:lnTo>
                    <a:pt x="7" y="15"/>
                  </a:lnTo>
                  <a:lnTo>
                    <a:pt x="11" y="11"/>
                  </a:lnTo>
                  <a:lnTo>
                    <a:pt x="17" y="7"/>
                  </a:lnTo>
                  <a:lnTo>
                    <a:pt x="22" y="6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2559">
              <a:extLst>
                <a:ext uri="{FF2B5EF4-FFF2-40B4-BE49-F238E27FC236}">
                  <a16:creationId xmlns:a16="http://schemas.microsoft.com/office/drawing/2014/main" id="{A85F687C-1A5A-4DE8-8F4F-BCB70BD8F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90626" y="3775075"/>
              <a:ext cx="69850" cy="69850"/>
            </a:xfrm>
            <a:custGeom>
              <a:avLst/>
              <a:gdLst>
                <a:gd name="T0" fmla="*/ 22 w 44"/>
                <a:gd name="T1" fmla="*/ 0 h 44"/>
                <a:gd name="T2" fmla="*/ 22 w 44"/>
                <a:gd name="T3" fmla="*/ 0 h 44"/>
                <a:gd name="T4" fmla="*/ 31 w 44"/>
                <a:gd name="T5" fmla="*/ 2 h 44"/>
                <a:gd name="T6" fmla="*/ 38 w 44"/>
                <a:gd name="T7" fmla="*/ 6 h 44"/>
                <a:gd name="T8" fmla="*/ 42 w 44"/>
                <a:gd name="T9" fmla="*/ 13 h 44"/>
                <a:gd name="T10" fmla="*/ 44 w 44"/>
                <a:gd name="T11" fmla="*/ 22 h 44"/>
                <a:gd name="T12" fmla="*/ 44 w 44"/>
                <a:gd name="T13" fmla="*/ 22 h 44"/>
                <a:gd name="T14" fmla="*/ 42 w 44"/>
                <a:gd name="T15" fmla="*/ 30 h 44"/>
                <a:gd name="T16" fmla="*/ 38 w 44"/>
                <a:gd name="T17" fmla="*/ 37 h 44"/>
                <a:gd name="T18" fmla="*/ 31 w 44"/>
                <a:gd name="T19" fmla="*/ 42 h 44"/>
                <a:gd name="T20" fmla="*/ 22 w 44"/>
                <a:gd name="T21" fmla="*/ 44 h 44"/>
                <a:gd name="T22" fmla="*/ 22 w 44"/>
                <a:gd name="T23" fmla="*/ 44 h 44"/>
                <a:gd name="T24" fmla="*/ 14 w 44"/>
                <a:gd name="T25" fmla="*/ 42 h 44"/>
                <a:gd name="T26" fmla="*/ 7 w 44"/>
                <a:gd name="T27" fmla="*/ 37 h 44"/>
                <a:gd name="T28" fmla="*/ 1 w 44"/>
                <a:gd name="T29" fmla="*/ 30 h 44"/>
                <a:gd name="T30" fmla="*/ 0 w 44"/>
                <a:gd name="T31" fmla="*/ 22 h 44"/>
                <a:gd name="T32" fmla="*/ 0 w 44"/>
                <a:gd name="T33" fmla="*/ 22 h 44"/>
                <a:gd name="T34" fmla="*/ 1 w 44"/>
                <a:gd name="T35" fmla="*/ 13 h 44"/>
                <a:gd name="T36" fmla="*/ 7 w 44"/>
                <a:gd name="T37" fmla="*/ 6 h 44"/>
                <a:gd name="T38" fmla="*/ 14 w 44"/>
                <a:gd name="T39" fmla="*/ 2 h 44"/>
                <a:gd name="T40" fmla="*/ 22 w 44"/>
                <a:gd name="T41" fmla="*/ 0 h 44"/>
                <a:gd name="T42" fmla="*/ 22 w 44"/>
                <a:gd name="T43" fmla="*/ 0 h 44"/>
                <a:gd name="T44" fmla="*/ 22 w 44"/>
                <a:gd name="T45" fmla="*/ 6 h 44"/>
                <a:gd name="T46" fmla="*/ 22 w 44"/>
                <a:gd name="T47" fmla="*/ 6 h 44"/>
                <a:gd name="T48" fmla="*/ 29 w 44"/>
                <a:gd name="T49" fmla="*/ 7 h 44"/>
                <a:gd name="T50" fmla="*/ 33 w 44"/>
                <a:gd name="T51" fmla="*/ 11 h 44"/>
                <a:gd name="T52" fmla="*/ 36 w 44"/>
                <a:gd name="T53" fmla="*/ 15 h 44"/>
                <a:gd name="T54" fmla="*/ 38 w 44"/>
                <a:gd name="T55" fmla="*/ 22 h 44"/>
                <a:gd name="T56" fmla="*/ 38 w 44"/>
                <a:gd name="T57" fmla="*/ 22 h 44"/>
                <a:gd name="T58" fmla="*/ 36 w 44"/>
                <a:gd name="T59" fmla="*/ 28 h 44"/>
                <a:gd name="T60" fmla="*/ 33 w 44"/>
                <a:gd name="T61" fmla="*/ 33 h 44"/>
                <a:gd name="T62" fmla="*/ 29 w 44"/>
                <a:gd name="T63" fmla="*/ 35 h 44"/>
                <a:gd name="T64" fmla="*/ 22 w 44"/>
                <a:gd name="T65" fmla="*/ 37 h 44"/>
                <a:gd name="T66" fmla="*/ 22 w 44"/>
                <a:gd name="T67" fmla="*/ 37 h 44"/>
                <a:gd name="T68" fmla="*/ 16 w 44"/>
                <a:gd name="T69" fmla="*/ 35 h 44"/>
                <a:gd name="T70" fmla="*/ 12 w 44"/>
                <a:gd name="T71" fmla="*/ 33 h 44"/>
                <a:gd name="T72" fmla="*/ 9 w 44"/>
                <a:gd name="T73" fmla="*/ 28 h 44"/>
                <a:gd name="T74" fmla="*/ 7 w 44"/>
                <a:gd name="T75" fmla="*/ 22 h 44"/>
                <a:gd name="T76" fmla="*/ 7 w 44"/>
                <a:gd name="T77" fmla="*/ 22 h 44"/>
                <a:gd name="T78" fmla="*/ 9 w 44"/>
                <a:gd name="T79" fmla="*/ 15 h 44"/>
                <a:gd name="T80" fmla="*/ 12 w 44"/>
                <a:gd name="T81" fmla="*/ 11 h 44"/>
                <a:gd name="T82" fmla="*/ 16 w 44"/>
                <a:gd name="T83" fmla="*/ 7 h 44"/>
                <a:gd name="T84" fmla="*/ 22 w 44"/>
                <a:gd name="T85" fmla="*/ 6 h 44"/>
                <a:gd name="T86" fmla="*/ 22 w 44"/>
                <a:gd name="T87" fmla="*/ 6 h 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4"/>
                <a:gd name="T133" fmla="*/ 0 h 44"/>
                <a:gd name="T134" fmla="*/ 44 w 44"/>
                <a:gd name="T135" fmla="*/ 44 h 4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4" h="44">
                  <a:moveTo>
                    <a:pt x="22" y="0"/>
                  </a:moveTo>
                  <a:lnTo>
                    <a:pt x="22" y="0"/>
                  </a:lnTo>
                  <a:lnTo>
                    <a:pt x="31" y="2"/>
                  </a:lnTo>
                  <a:lnTo>
                    <a:pt x="38" y="6"/>
                  </a:lnTo>
                  <a:lnTo>
                    <a:pt x="42" y="13"/>
                  </a:lnTo>
                  <a:lnTo>
                    <a:pt x="44" y="22"/>
                  </a:lnTo>
                  <a:lnTo>
                    <a:pt x="42" y="30"/>
                  </a:lnTo>
                  <a:lnTo>
                    <a:pt x="38" y="37"/>
                  </a:lnTo>
                  <a:lnTo>
                    <a:pt x="31" y="42"/>
                  </a:lnTo>
                  <a:lnTo>
                    <a:pt x="22" y="44"/>
                  </a:lnTo>
                  <a:lnTo>
                    <a:pt x="14" y="42"/>
                  </a:lnTo>
                  <a:lnTo>
                    <a:pt x="7" y="37"/>
                  </a:lnTo>
                  <a:lnTo>
                    <a:pt x="1" y="30"/>
                  </a:lnTo>
                  <a:lnTo>
                    <a:pt x="0" y="22"/>
                  </a:lnTo>
                  <a:lnTo>
                    <a:pt x="1" y="13"/>
                  </a:lnTo>
                  <a:lnTo>
                    <a:pt x="7" y="6"/>
                  </a:lnTo>
                  <a:lnTo>
                    <a:pt x="14" y="2"/>
                  </a:lnTo>
                  <a:lnTo>
                    <a:pt x="22" y="0"/>
                  </a:lnTo>
                  <a:close/>
                  <a:moveTo>
                    <a:pt x="22" y="6"/>
                  </a:moveTo>
                  <a:lnTo>
                    <a:pt x="22" y="6"/>
                  </a:lnTo>
                  <a:lnTo>
                    <a:pt x="29" y="7"/>
                  </a:lnTo>
                  <a:lnTo>
                    <a:pt x="33" y="11"/>
                  </a:lnTo>
                  <a:lnTo>
                    <a:pt x="36" y="15"/>
                  </a:lnTo>
                  <a:lnTo>
                    <a:pt x="38" y="22"/>
                  </a:lnTo>
                  <a:lnTo>
                    <a:pt x="36" y="28"/>
                  </a:lnTo>
                  <a:lnTo>
                    <a:pt x="33" y="33"/>
                  </a:lnTo>
                  <a:lnTo>
                    <a:pt x="29" y="35"/>
                  </a:lnTo>
                  <a:lnTo>
                    <a:pt x="22" y="37"/>
                  </a:lnTo>
                  <a:lnTo>
                    <a:pt x="16" y="35"/>
                  </a:lnTo>
                  <a:lnTo>
                    <a:pt x="12" y="33"/>
                  </a:lnTo>
                  <a:lnTo>
                    <a:pt x="9" y="28"/>
                  </a:lnTo>
                  <a:lnTo>
                    <a:pt x="7" y="22"/>
                  </a:lnTo>
                  <a:lnTo>
                    <a:pt x="9" y="15"/>
                  </a:lnTo>
                  <a:lnTo>
                    <a:pt x="12" y="11"/>
                  </a:lnTo>
                  <a:lnTo>
                    <a:pt x="16" y="7"/>
                  </a:lnTo>
                  <a:lnTo>
                    <a:pt x="22" y="6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Freeform 2560">
              <a:extLst>
                <a:ext uri="{FF2B5EF4-FFF2-40B4-BE49-F238E27FC236}">
                  <a16:creationId xmlns:a16="http://schemas.microsoft.com/office/drawing/2014/main" id="{1ECD45CA-E6FE-4176-822D-6680CE18DD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71588" y="3775075"/>
              <a:ext cx="69850" cy="69850"/>
            </a:xfrm>
            <a:custGeom>
              <a:avLst/>
              <a:gdLst>
                <a:gd name="T0" fmla="*/ 22 w 44"/>
                <a:gd name="T1" fmla="*/ 0 h 44"/>
                <a:gd name="T2" fmla="*/ 22 w 44"/>
                <a:gd name="T3" fmla="*/ 0 h 44"/>
                <a:gd name="T4" fmla="*/ 30 w 44"/>
                <a:gd name="T5" fmla="*/ 2 h 44"/>
                <a:gd name="T6" fmla="*/ 37 w 44"/>
                <a:gd name="T7" fmla="*/ 6 h 44"/>
                <a:gd name="T8" fmla="*/ 42 w 44"/>
                <a:gd name="T9" fmla="*/ 13 h 44"/>
                <a:gd name="T10" fmla="*/ 44 w 44"/>
                <a:gd name="T11" fmla="*/ 22 h 44"/>
                <a:gd name="T12" fmla="*/ 44 w 44"/>
                <a:gd name="T13" fmla="*/ 22 h 44"/>
                <a:gd name="T14" fmla="*/ 42 w 44"/>
                <a:gd name="T15" fmla="*/ 30 h 44"/>
                <a:gd name="T16" fmla="*/ 37 w 44"/>
                <a:gd name="T17" fmla="*/ 37 h 44"/>
                <a:gd name="T18" fmla="*/ 30 w 44"/>
                <a:gd name="T19" fmla="*/ 42 h 44"/>
                <a:gd name="T20" fmla="*/ 22 w 44"/>
                <a:gd name="T21" fmla="*/ 44 h 44"/>
                <a:gd name="T22" fmla="*/ 22 w 44"/>
                <a:gd name="T23" fmla="*/ 44 h 44"/>
                <a:gd name="T24" fmla="*/ 13 w 44"/>
                <a:gd name="T25" fmla="*/ 42 h 44"/>
                <a:gd name="T26" fmla="*/ 6 w 44"/>
                <a:gd name="T27" fmla="*/ 37 h 44"/>
                <a:gd name="T28" fmla="*/ 2 w 44"/>
                <a:gd name="T29" fmla="*/ 30 h 44"/>
                <a:gd name="T30" fmla="*/ 0 w 44"/>
                <a:gd name="T31" fmla="*/ 22 h 44"/>
                <a:gd name="T32" fmla="*/ 0 w 44"/>
                <a:gd name="T33" fmla="*/ 22 h 44"/>
                <a:gd name="T34" fmla="*/ 2 w 44"/>
                <a:gd name="T35" fmla="*/ 13 h 44"/>
                <a:gd name="T36" fmla="*/ 6 w 44"/>
                <a:gd name="T37" fmla="*/ 6 h 44"/>
                <a:gd name="T38" fmla="*/ 13 w 44"/>
                <a:gd name="T39" fmla="*/ 2 h 44"/>
                <a:gd name="T40" fmla="*/ 22 w 44"/>
                <a:gd name="T41" fmla="*/ 0 h 44"/>
                <a:gd name="T42" fmla="*/ 22 w 44"/>
                <a:gd name="T43" fmla="*/ 0 h 44"/>
                <a:gd name="T44" fmla="*/ 22 w 44"/>
                <a:gd name="T45" fmla="*/ 6 h 44"/>
                <a:gd name="T46" fmla="*/ 22 w 44"/>
                <a:gd name="T47" fmla="*/ 6 h 44"/>
                <a:gd name="T48" fmla="*/ 28 w 44"/>
                <a:gd name="T49" fmla="*/ 7 h 44"/>
                <a:gd name="T50" fmla="*/ 33 w 44"/>
                <a:gd name="T51" fmla="*/ 11 h 44"/>
                <a:gd name="T52" fmla="*/ 35 w 44"/>
                <a:gd name="T53" fmla="*/ 15 h 44"/>
                <a:gd name="T54" fmla="*/ 37 w 44"/>
                <a:gd name="T55" fmla="*/ 22 h 44"/>
                <a:gd name="T56" fmla="*/ 37 w 44"/>
                <a:gd name="T57" fmla="*/ 22 h 44"/>
                <a:gd name="T58" fmla="*/ 35 w 44"/>
                <a:gd name="T59" fmla="*/ 28 h 44"/>
                <a:gd name="T60" fmla="*/ 33 w 44"/>
                <a:gd name="T61" fmla="*/ 33 h 44"/>
                <a:gd name="T62" fmla="*/ 28 w 44"/>
                <a:gd name="T63" fmla="*/ 35 h 44"/>
                <a:gd name="T64" fmla="*/ 22 w 44"/>
                <a:gd name="T65" fmla="*/ 37 h 44"/>
                <a:gd name="T66" fmla="*/ 22 w 44"/>
                <a:gd name="T67" fmla="*/ 37 h 44"/>
                <a:gd name="T68" fmla="*/ 17 w 44"/>
                <a:gd name="T69" fmla="*/ 35 h 44"/>
                <a:gd name="T70" fmla="*/ 11 w 44"/>
                <a:gd name="T71" fmla="*/ 33 h 44"/>
                <a:gd name="T72" fmla="*/ 7 w 44"/>
                <a:gd name="T73" fmla="*/ 28 h 44"/>
                <a:gd name="T74" fmla="*/ 7 w 44"/>
                <a:gd name="T75" fmla="*/ 22 h 44"/>
                <a:gd name="T76" fmla="*/ 7 w 44"/>
                <a:gd name="T77" fmla="*/ 22 h 44"/>
                <a:gd name="T78" fmla="*/ 7 w 44"/>
                <a:gd name="T79" fmla="*/ 15 h 44"/>
                <a:gd name="T80" fmla="*/ 11 w 44"/>
                <a:gd name="T81" fmla="*/ 11 h 44"/>
                <a:gd name="T82" fmla="*/ 17 w 44"/>
                <a:gd name="T83" fmla="*/ 7 h 44"/>
                <a:gd name="T84" fmla="*/ 22 w 44"/>
                <a:gd name="T85" fmla="*/ 6 h 44"/>
                <a:gd name="T86" fmla="*/ 22 w 44"/>
                <a:gd name="T87" fmla="*/ 6 h 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4"/>
                <a:gd name="T133" fmla="*/ 0 h 44"/>
                <a:gd name="T134" fmla="*/ 44 w 44"/>
                <a:gd name="T135" fmla="*/ 44 h 4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4" h="44">
                  <a:moveTo>
                    <a:pt x="22" y="0"/>
                  </a:moveTo>
                  <a:lnTo>
                    <a:pt x="22" y="0"/>
                  </a:lnTo>
                  <a:lnTo>
                    <a:pt x="30" y="2"/>
                  </a:lnTo>
                  <a:lnTo>
                    <a:pt x="37" y="6"/>
                  </a:lnTo>
                  <a:lnTo>
                    <a:pt x="42" y="13"/>
                  </a:lnTo>
                  <a:lnTo>
                    <a:pt x="44" y="22"/>
                  </a:lnTo>
                  <a:lnTo>
                    <a:pt x="42" y="30"/>
                  </a:lnTo>
                  <a:lnTo>
                    <a:pt x="37" y="37"/>
                  </a:lnTo>
                  <a:lnTo>
                    <a:pt x="30" y="42"/>
                  </a:lnTo>
                  <a:lnTo>
                    <a:pt x="22" y="44"/>
                  </a:lnTo>
                  <a:lnTo>
                    <a:pt x="13" y="42"/>
                  </a:lnTo>
                  <a:lnTo>
                    <a:pt x="6" y="37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2" y="13"/>
                  </a:lnTo>
                  <a:lnTo>
                    <a:pt x="6" y="6"/>
                  </a:lnTo>
                  <a:lnTo>
                    <a:pt x="13" y="2"/>
                  </a:lnTo>
                  <a:lnTo>
                    <a:pt x="22" y="0"/>
                  </a:lnTo>
                  <a:close/>
                  <a:moveTo>
                    <a:pt x="22" y="6"/>
                  </a:moveTo>
                  <a:lnTo>
                    <a:pt x="22" y="6"/>
                  </a:lnTo>
                  <a:lnTo>
                    <a:pt x="28" y="7"/>
                  </a:lnTo>
                  <a:lnTo>
                    <a:pt x="33" y="11"/>
                  </a:lnTo>
                  <a:lnTo>
                    <a:pt x="35" y="15"/>
                  </a:lnTo>
                  <a:lnTo>
                    <a:pt x="37" y="22"/>
                  </a:lnTo>
                  <a:lnTo>
                    <a:pt x="35" y="28"/>
                  </a:lnTo>
                  <a:lnTo>
                    <a:pt x="33" y="33"/>
                  </a:lnTo>
                  <a:lnTo>
                    <a:pt x="28" y="35"/>
                  </a:lnTo>
                  <a:lnTo>
                    <a:pt x="22" y="37"/>
                  </a:lnTo>
                  <a:lnTo>
                    <a:pt x="17" y="35"/>
                  </a:lnTo>
                  <a:lnTo>
                    <a:pt x="11" y="33"/>
                  </a:lnTo>
                  <a:lnTo>
                    <a:pt x="7" y="28"/>
                  </a:lnTo>
                  <a:lnTo>
                    <a:pt x="7" y="22"/>
                  </a:lnTo>
                  <a:lnTo>
                    <a:pt x="7" y="15"/>
                  </a:lnTo>
                  <a:lnTo>
                    <a:pt x="11" y="11"/>
                  </a:lnTo>
                  <a:lnTo>
                    <a:pt x="17" y="7"/>
                  </a:lnTo>
                  <a:lnTo>
                    <a:pt x="22" y="6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Freeform 2561">
              <a:extLst>
                <a:ext uri="{FF2B5EF4-FFF2-40B4-BE49-F238E27FC236}">
                  <a16:creationId xmlns:a16="http://schemas.microsoft.com/office/drawing/2014/main" id="{F9764893-40D9-4544-9CA5-0B5B3A2CDD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0963" y="3775075"/>
              <a:ext cx="69850" cy="69850"/>
            </a:xfrm>
            <a:custGeom>
              <a:avLst/>
              <a:gdLst>
                <a:gd name="T0" fmla="*/ 22 w 44"/>
                <a:gd name="T1" fmla="*/ 0 h 44"/>
                <a:gd name="T2" fmla="*/ 22 w 44"/>
                <a:gd name="T3" fmla="*/ 0 h 44"/>
                <a:gd name="T4" fmla="*/ 31 w 44"/>
                <a:gd name="T5" fmla="*/ 2 h 44"/>
                <a:gd name="T6" fmla="*/ 38 w 44"/>
                <a:gd name="T7" fmla="*/ 6 h 44"/>
                <a:gd name="T8" fmla="*/ 42 w 44"/>
                <a:gd name="T9" fmla="*/ 13 h 44"/>
                <a:gd name="T10" fmla="*/ 44 w 44"/>
                <a:gd name="T11" fmla="*/ 22 h 44"/>
                <a:gd name="T12" fmla="*/ 44 w 44"/>
                <a:gd name="T13" fmla="*/ 22 h 44"/>
                <a:gd name="T14" fmla="*/ 42 w 44"/>
                <a:gd name="T15" fmla="*/ 30 h 44"/>
                <a:gd name="T16" fmla="*/ 38 w 44"/>
                <a:gd name="T17" fmla="*/ 37 h 44"/>
                <a:gd name="T18" fmla="*/ 31 w 44"/>
                <a:gd name="T19" fmla="*/ 42 h 44"/>
                <a:gd name="T20" fmla="*/ 22 w 44"/>
                <a:gd name="T21" fmla="*/ 44 h 44"/>
                <a:gd name="T22" fmla="*/ 22 w 44"/>
                <a:gd name="T23" fmla="*/ 44 h 44"/>
                <a:gd name="T24" fmla="*/ 13 w 44"/>
                <a:gd name="T25" fmla="*/ 42 h 44"/>
                <a:gd name="T26" fmla="*/ 7 w 44"/>
                <a:gd name="T27" fmla="*/ 37 h 44"/>
                <a:gd name="T28" fmla="*/ 2 w 44"/>
                <a:gd name="T29" fmla="*/ 30 h 44"/>
                <a:gd name="T30" fmla="*/ 0 w 44"/>
                <a:gd name="T31" fmla="*/ 22 h 44"/>
                <a:gd name="T32" fmla="*/ 0 w 44"/>
                <a:gd name="T33" fmla="*/ 22 h 44"/>
                <a:gd name="T34" fmla="*/ 2 w 44"/>
                <a:gd name="T35" fmla="*/ 13 h 44"/>
                <a:gd name="T36" fmla="*/ 7 w 44"/>
                <a:gd name="T37" fmla="*/ 6 h 44"/>
                <a:gd name="T38" fmla="*/ 13 w 44"/>
                <a:gd name="T39" fmla="*/ 2 h 44"/>
                <a:gd name="T40" fmla="*/ 22 w 44"/>
                <a:gd name="T41" fmla="*/ 0 h 44"/>
                <a:gd name="T42" fmla="*/ 22 w 44"/>
                <a:gd name="T43" fmla="*/ 0 h 44"/>
                <a:gd name="T44" fmla="*/ 22 w 44"/>
                <a:gd name="T45" fmla="*/ 6 h 44"/>
                <a:gd name="T46" fmla="*/ 22 w 44"/>
                <a:gd name="T47" fmla="*/ 6 h 44"/>
                <a:gd name="T48" fmla="*/ 27 w 44"/>
                <a:gd name="T49" fmla="*/ 7 h 44"/>
                <a:gd name="T50" fmla="*/ 33 w 44"/>
                <a:gd name="T51" fmla="*/ 11 h 44"/>
                <a:gd name="T52" fmla="*/ 37 w 44"/>
                <a:gd name="T53" fmla="*/ 15 h 44"/>
                <a:gd name="T54" fmla="*/ 37 w 44"/>
                <a:gd name="T55" fmla="*/ 22 h 44"/>
                <a:gd name="T56" fmla="*/ 37 w 44"/>
                <a:gd name="T57" fmla="*/ 22 h 44"/>
                <a:gd name="T58" fmla="*/ 37 w 44"/>
                <a:gd name="T59" fmla="*/ 28 h 44"/>
                <a:gd name="T60" fmla="*/ 33 w 44"/>
                <a:gd name="T61" fmla="*/ 33 h 44"/>
                <a:gd name="T62" fmla="*/ 27 w 44"/>
                <a:gd name="T63" fmla="*/ 35 h 44"/>
                <a:gd name="T64" fmla="*/ 22 w 44"/>
                <a:gd name="T65" fmla="*/ 37 h 44"/>
                <a:gd name="T66" fmla="*/ 22 w 44"/>
                <a:gd name="T67" fmla="*/ 37 h 44"/>
                <a:gd name="T68" fmla="*/ 16 w 44"/>
                <a:gd name="T69" fmla="*/ 35 h 44"/>
                <a:gd name="T70" fmla="*/ 11 w 44"/>
                <a:gd name="T71" fmla="*/ 33 h 44"/>
                <a:gd name="T72" fmla="*/ 9 w 44"/>
                <a:gd name="T73" fmla="*/ 28 h 44"/>
                <a:gd name="T74" fmla="*/ 7 w 44"/>
                <a:gd name="T75" fmla="*/ 22 h 44"/>
                <a:gd name="T76" fmla="*/ 7 w 44"/>
                <a:gd name="T77" fmla="*/ 22 h 44"/>
                <a:gd name="T78" fmla="*/ 9 w 44"/>
                <a:gd name="T79" fmla="*/ 15 h 44"/>
                <a:gd name="T80" fmla="*/ 11 w 44"/>
                <a:gd name="T81" fmla="*/ 11 h 44"/>
                <a:gd name="T82" fmla="*/ 16 w 44"/>
                <a:gd name="T83" fmla="*/ 7 h 44"/>
                <a:gd name="T84" fmla="*/ 22 w 44"/>
                <a:gd name="T85" fmla="*/ 6 h 44"/>
                <a:gd name="T86" fmla="*/ 22 w 44"/>
                <a:gd name="T87" fmla="*/ 6 h 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4"/>
                <a:gd name="T133" fmla="*/ 0 h 44"/>
                <a:gd name="T134" fmla="*/ 44 w 44"/>
                <a:gd name="T135" fmla="*/ 44 h 4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4" h="44">
                  <a:moveTo>
                    <a:pt x="22" y="0"/>
                  </a:moveTo>
                  <a:lnTo>
                    <a:pt x="22" y="0"/>
                  </a:lnTo>
                  <a:lnTo>
                    <a:pt x="31" y="2"/>
                  </a:lnTo>
                  <a:lnTo>
                    <a:pt x="38" y="6"/>
                  </a:lnTo>
                  <a:lnTo>
                    <a:pt x="42" y="13"/>
                  </a:lnTo>
                  <a:lnTo>
                    <a:pt x="44" y="22"/>
                  </a:lnTo>
                  <a:lnTo>
                    <a:pt x="42" y="30"/>
                  </a:lnTo>
                  <a:lnTo>
                    <a:pt x="38" y="37"/>
                  </a:lnTo>
                  <a:lnTo>
                    <a:pt x="31" y="42"/>
                  </a:lnTo>
                  <a:lnTo>
                    <a:pt x="22" y="44"/>
                  </a:lnTo>
                  <a:lnTo>
                    <a:pt x="13" y="42"/>
                  </a:lnTo>
                  <a:lnTo>
                    <a:pt x="7" y="37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2" y="13"/>
                  </a:lnTo>
                  <a:lnTo>
                    <a:pt x="7" y="6"/>
                  </a:lnTo>
                  <a:lnTo>
                    <a:pt x="13" y="2"/>
                  </a:lnTo>
                  <a:lnTo>
                    <a:pt x="22" y="0"/>
                  </a:lnTo>
                  <a:close/>
                  <a:moveTo>
                    <a:pt x="22" y="6"/>
                  </a:moveTo>
                  <a:lnTo>
                    <a:pt x="22" y="6"/>
                  </a:lnTo>
                  <a:lnTo>
                    <a:pt x="27" y="7"/>
                  </a:lnTo>
                  <a:lnTo>
                    <a:pt x="33" y="11"/>
                  </a:lnTo>
                  <a:lnTo>
                    <a:pt x="37" y="15"/>
                  </a:lnTo>
                  <a:lnTo>
                    <a:pt x="37" y="22"/>
                  </a:lnTo>
                  <a:lnTo>
                    <a:pt x="37" y="28"/>
                  </a:lnTo>
                  <a:lnTo>
                    <a:pt x="33" y="33"/>
                  </a:lnTo>
                  <a:lnTo>
                    <a:pt x="27" y="35"/>
                  </a:lnTo>
                  <a:lnTo>
                    <a:pt x="22" y="37"/>
                  </a:lnTo>
                  <a:lnTo>
                    <a:pt x="16" y="35"/>
                  </a:lnTo>
                  <a:lnTo>
                    <a:pt x="11" y="33"/>
                  </a:lnTo>
                  <a:lnTo>
                    <a:pt x="9" y="28"/>
                  </a:lnTo>
                  <a:lnTo>
                    <a:pt x="7" y="22"/>
                  </a:lnTo>
                  <a:lnTo>
                    <a:pt x="9" y="15"/>
                  </a:lnTo>
                  <a:lnTo>
                    <a:pt x="11" y="11"/>
                  </a:lnTo>
                  <a:lnTo>
                    <a:pt x="16" y="7"/>
                  </a:lnTo>
                  <a:lnTo>
                    <a:pt x="22" y="6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Freeform 2562">
              <a:extLst>
                <a:ext uri="{FF2B5EF4-FFF2-40B4-BE49-F238E27FC236}">
                  <a16:creationId xmlns:a16="http://schemas.microsoft.com/office/drawing/2014/main" id="{3FE4B5E8-74A1-49BA-B1BB-9D882879FF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8751" y="3775075"/>
              <a:ext cx="71438" cy="69850"/>
            </a:xfrm>
            <a:custGeom>
              <a:avLst/>
              <a:gdLst>
                <a:gd name="T0" fmla="*/ 23 w 45"/>
                <a:gd name="T1" fmla="*/ 0 h 44"/>
                <a:gd name="T2" fmla="*/ 23 w 45"/>
                <a:gd name="T3" fmla="*/ 0 h 44"/>
                <a:gd name="T4" fmla="*/ 32 w 45"/>
                <a:gd name="T5" fmla="*/ 2 h 44"/>
                <a:gd name="T6" fmla="*/ 39 w 45"/>
                <a:gd name="T7" fmla="*/ 6 h 44"/>
                <a:gd name="T8" fmla="*/ 43 w 45"/>
                <a:gd name="T9" fmla="*/ 13 h 44"/>
                <a:gd name="T10" fmla="*/ 45 w 45"/>
                <a:gd name="T11" fmla="*/ 22 h 44"/>
                <a:gd name="T12" fmla="*/ 45 w 45"/>
                <a:gd name="T13" fmla="*/ 22 h 44"/>
                <a:gd name="T14" fmla="*/ 43 w 45"/>
                <a:gd name="T15" fmla="*/ 30 h 44"/>
                <a:gd name="T16" fmla="*/ 39 w 45"/>
                <a:gd name="T17" fmla="*/ 37 h 44"/>
                <a:gd name="T18" fmla="*/ 32 w 45"/>
                <a:gd name="T19" fmla="*/ 42 h 44"/>
                <a:gd name="T20" fmla="*/ 23 w 45"/>
                <a:gd name="T21" fmla="*/ 44 h 44"/>
                <a:gd name="T22" fmla="*/ 23 w 45"/>
                <a:gd name="T23" fmla="*/ 44 h 44"/>
                <a:gd name="T24" fmla="*/ 15 w 45"/>
                <a:gd name="T25" fmla="*/ 42 h 44"/>
                <a:gd name="T26" fmla="*/ 8 w 45"/>
                <a:gd name="T27" fmla="*/ 37 h 44"/>
                <a:gd name="T28" fmla="*/ 2 w 45"/>
                <a:gd name="T29" fmla="*/ 30 h 44"/>
                <a:gd name="T30" fmla="*/ 0 w 45"/>
                <a:gd name="T31" fmla="*/ 22 h 44"/>
                <a:gd name="T32" fmla="*/ 0 w 45"/>
                <a:gd name="T33" fmla="*/ 22 h 44"/>
                <a:gd name="T34" fmla="*/ 2 w 45"/>
                <a:gd name="T35" fmla="*/ 13 h 44"/>
                <a:gd name="T36" fmla="*/ 8 w 45"/>
                <a:gd name="T37" fmla="*/ 6 h 44"/>
                <a:gd name="T38" fmla="*/ 15 w 45"/>
                <a:gd name="T39" fmla="*/ 2 h 44"/>
                <a:gd name="T40" fmla="*/ 23 w 45"/>
                <a:gd name="T41" fmla="*/ 0 h 44"/>
                <a:gd name="T42" fmla="*/ 23 w 45"/>
                <a:gd name="T43" fmla="*/ 0 h 44"/>
                <a:gd name="T44" fmla="*/ 23 w 45"/>
                <a:gd name="T45" fmla="*/ 6 h 44"/>
                <a:gd name="T46" fmla="*/ 23 w 45"/>
                <a:gd name="T47" fmla="*/ 6 h 44"/>
                <a:gd name="T48" fmla="*/ 30 w 45"/>
                <a:gd name="T49" fmla="*/ 7 h 44"/>
                <a:gd name="T50" fmla="*/ 34 w 45"/>
                <a:gd name="T51" fmla="*/ 11 h 44"/>
                <a:gd name="T52" fmla="*/ 37 w 45"/>
                <a:gd name="T53" fmla="*/ 15 h 44"/>
                <a:gd name="T54" fmla="*/ 39 w 45"/>
                <a:gd name="T55" fmla="*/ 22 h 44"/>
                <a:gd name="T56" fmla="*/ 39 w 45"/>
                <a:gd name="T57" fmla="*/ 22 h 44"/>
                <a:gd name="T58" fmla="*/ 37 w 45"/>
                <a:gd name="T59" fmla="*/ 28 h 44"/>
                <a:gd name="T60" fmla="*/ 34 w 45"/>
                <a:gd name="T61" fmla="*/ 33 h 44"/>
                <a:gd name="T62" fmla="*/ 30 w 45"/>
                <a:gd name="T63" fmla="*/ 35 h 44"/>
                <a:gd name="T64" fmla="*/ 23 w 45"/>
                <a:gd name="T65" fmla="*/ 37 h 44"/>
                <a:gd name="T66" fmla="*/ 23 w 45"/>
                <a:gd name="T67" fmla="*/ 37 h 44"/>
                <a:gd name="T68" fmla="*/ 17 w 45"/>
                <a:gd name="T69" fmla="*/ 35 h 44"/>
                <a:gd name="T70" fmla="*/ 13 w 45"/>
                <a:gd name="T71" fmla="*/ 33 h 44"/>
                <a:gd name="T72" fmla="*/ 10 w 45"/>
                <a:gd name="T73" fmla="*/ 28 h 44"/>
                <a:gd name="T74" fmla="*/ 8 w 45"/>
                <a:gd name="T75" fmla="*/ 22 h 44"/>
                <a:gd name="T76" fmla="*/ 8 w 45"/>
                <a:gd name="T77" fmla="*/ 22 h 44"/>
                <a:gd name="T78" fmla="*/ 10 w 45"/>
                <a:gd name="T79" fmla="*/ 15 h 44"/>
                <a:gd name="T80" fmla="*/ 13 w 45"/>
                <a:gd name="T81" fmla="*/ 11 h 44"/>
                <a:gd name="T82" fmla="*/ 17 w 45"/>
                <a:gd name="T83" fmla="*/ 7 h 44"/>
                <a:gd name="T84" fmla="*/ 23 w 45"/>
                <a:gd name="T85" fmla="*/ 6 h 44"/>
                <a:gd name="T86" fmla="*/ 23 w 45"/>
                <a:gd name="T87" fmla="*/ 6 h 4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45"/>
                <a:gd name="T133" fmla="*/ 0 h 44"/>
                <a:gd name="T134" fmla="*/ 45 w 45"/>
                <a:gd name="T135" fmla="*/ 44 h 44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45" h="44">
                  <a:moveTo>
                    <a:pt x="23" y="0"/>
                  </a:moveTo>
                  <a:lnTo>
                    <a:pt x="23" y="0"/>
                  </a:lnTo>
                  <a:lnTo>
                    <a:pt x="32" y="2"/>
                  </a:lnTo>
                  <a:lnTo>
                    <a:pt x="39" y="6"/>
                  </a:lnTo>
                  <a:lnTo>
                    <a:pt x="43" y="13"/>
                  </a:lnTo>
                  <a:lnTo>
                    <a:pt x="45" y="22"/>
                  </a:lnTo>
                  <a:lnTo>
                    <a:pt x="43" y="30"/>
                  </a:lnTo>
                  <a:lnTo>
                    <a:pt x="39" y="37"/>
                  </a:lnTo>
                  <a:lnTo>
                    <a:pt x="32" y="42"/>
                  </a:lnTo>
                  <a:lnTo>
                    <a:pt x="23" y="44"/>
                  </a:lnTo>
                  <a:lnTo>
                    <a:pt x="15" y="42"/>
                  </a:lnTo>
                  <a:lnTo>
                    <a:pt x="8" y="37"/>
                  </a:lnTo>
                  <a:lnTo>
                    <a:pt x="2" y="30"/>
                  </a:lnTo>
                  <a:lnTo>
                    <a:pt x="0" y="22"/>
                  </a:lnTo>
                  <a:lnTo>
                    <a:pt x="2" y="13"/>
                  </a:lnTo>
                  <a:lnTo>
                    <a:pt x="8" y="6"/>
                  </a:lnTo>
                  <a:lnTo>
                    <a:pt x="15" y="2"/>
                  </a:lnTo>
                  <a:lnTo>
                    <a:pt x="23" y="0"/>
                  </a:lnTo>
                  <a:close/>
                  <a:moveTo>
                    <a:pt x="23" y="6"/>
                  </a:moveTo>
                  <a:lnTo>
                    <a:pt x="23" y="6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7" y="15"/>
                  </a:lnTo>
                  <a:lnTo>
                    <a:pt x="39" y="22"/>
                  </a:lnTo>
                  <a:lnTo>
                    <a:pt x="37" y="28"/>
                  </a:lnTo>
                  <a:lnTo>
                    <a:pt x="34" y="33"/>
                  </a:lnTo>
                  <a:lnTo>
                    <a:pt x="30" y="35"/>
                  </a:lnTo>
                  <a:lnTo>
                    <a:pt x="23" y="37"/>
                  </a:lnTo>
                  <a:lnTo>
                    <a:pt x="17" y="35"/>
                  </a:lnTo>
                  <a:lnTo>
                    <a:pt x="13" y="33"/>
                  </a:lnTo>
                  <a:lnTo>
                    <a:pt x="10" y="28"/>
                  </a:lnTo>
                  <a:lnTo>
                    <a:pt x="8" y="22"/>
                  </a:lnTo>
                  <a:lnTo>
                    <a:pt x="10" y="15"/>
                  </a:lnTo>
                  <a:lnTo>
                    <a:pt x="13" y="11"/>
                  </a:lnTo>
                  <a:lnTo>
                    <a:pt x="17" y="7"/>
                  </a:lnTo>
                  <a:lnTo>
                    <a:pt x="23" y="6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Freeform 2563">
              <a:extLst>
                <a:ext uri="{FF2B5EF4-FFF2-40B4-BE49-F238E27FC236}">
                  <a16:creationId xmlns:a16="http://schemas.microsoft.com/office/drawing/2014/main" id="{85695792-B2AB-4A7E-99EE-EC247AB6C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463" y="3743325"/>
              <a:ext cx="403225" cy="11113"/>
            </a:xfrm>
            <a:custGeom>
              <a:avLst/>
              <a:gdLst>
                <a:gd name="T0" fmla="*/ 0 w 254"/>
                <a:gd name="T1" fmla="*/ 7 h 7"/>
                <a:gd name="T2" fmla="*/ 254 w 254"/>
                <a:gd name="T3" fmla="*/ 7 h 7"/>
                <a:gd name="T4" fmla="*/ 254 w 254"/>
                <a:gd name="T5" fmla="*/ 0 h 7"/>
                <a:gd name="T6" fmla="*/ 0 w 254"/>
                <a:gd name="T7" fmla="*/ 0 h 7"/>
                <a:gd name="T8" fmla="*/ 0 w 254"/>
                <a:gd name="T9" fmla="*/ 7 h 7"/>
                <a:gd name="T10" fmla="*/ 0 w 254"/>
                <a:gd name="T11" fmla="*/ 7 h 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4"/>
                <a:gd name="T19" fmla="*/ 0 h 7"/>
                <a:gd name="T20" fmla="*/ 254 w 254"/>
                <a:gd name="T21" fmla="*/ 7 h 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4" h="7">
                  <a:moveTo>
                    <a:pt x="0" y="7"/>
                  </a:moveTo>
                  <a:lnTo>
                    <a:pt x="254" y="7"/>
                  </a:lnTo>
                  <a:lnTo>
                    <a:pt x="254" y="0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Freeform 2564">
              <a:extLst>
                <a:ext uri="{FF2B5EF4-FFF2-40B4-BE49-F238E27FC236}">
                  <a16:creationId xmlns:a16="http://schemas.microsoft.com/office/drawing/2014/main" id="{64E82AB3-ED14-4932-8E4C-2691FA5B4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5726" y="3546475"/>
              <a:ext cx="293688" cy="36513"/>
            </a:xfrm>
            <a:custGeom>
              <a:avLst/>
              <a:gdLst>
                <a:gd name="T0" fmla="*/ 0 w 185"/>
                <a:gd name="T1" fmla="*/ 0 h 23"/>
                <a:gd name="T2" fmla="*/ 185 w 185"/>
                <a:gd name="T3" fmla="*/ 0 h 23"/>
                <a:gd name="T4" fmla="*/ 185 w 185"/>
                <a:gd name="T5" fmla="*/ 23 h 23"/>
                <a:gd name="T6" fmla="*/ 0 w 185"/>
                <a:gd name="T7" fmla="*/ 23 h 23"/>
                <a:gd name="T8" fmla="*/ 0 w 185"/>
                <a:gd name="T9" fmla="*/ 0 h 23"/>
                <a:gd name="T10" fmla="*/ 0 w 185"/>
                <a:gd name="T11" fmla="*/ 0 h 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85"/>
                <a:gd name="T19" fmla="*/ 0 h 23"/>
                <a:gd name="T20" fmla="*/ 185 w 185"/>
                <a:gd name="T21" fmla="*/ 23 h 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85" h="23">
                  <a:moveTo>
                    <a:pt x="0" y="0"/>
                  </a:moveTo>
                  <a:lnTo>
                    <a:pt x="185" y="0"/>
                  </a:lnTo>
                  <a:lnTo>
                    <a:pt x="185" y="23"/>
                  </a:lnTo>
                  <a:lnTo>
                    <a:pt x="0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Freeform 2565">
              <a:extLst>
                <a:ext uri="{FF2B5EF4-FFF2-40B4-BE49-F238E27FC236}">
                  <a16:creationId xmlns:a16="http://schemas.microsoft.com/office/drawing/2014/main" id="{69EDB980-B804-4B28-89D8-94423264D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576" y="3678238"/>
              <a:ext cx="22225" cy="17463"/>
            </a:xfrm>
            <a:custGeom>
              <a:avLst/>
              <a:gdLst>
                <a:gd name="T0" fmla="*/ 0 w 14"/>
                <a:gd name="T1" fmla="*/ 0 h 11"/>
                <a:gd name="T2" fmla="*/ 0 w 14"/>
                <a:gd name="T3" fmla="*/ 0 h 11"/>
                <a:gd name="T4" fmla="*/ 14 w 14"/>
                <a:gd name="T5" fmla="*/ 0 h 11"/>
                <a:gd name="T6" fmla="*/ 0 w 14"/>
                <a:gd name="T7" fmla="*/ 11 h 11"/>
                <a:gd name="T8" fmla="*/ 0 w 14"/>
                <a:gd name="T9" fmla="*/ 0 h 11"/>
                <a:gd name="T10" fmla="*/ 0 w 14"/>
                <a:gd name="T11" fmla="*/ 0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11"/>
                <a:gd name="T20" fmla="*/ 14 w 14"/>
                <a:gd name="T21" fmla="*/ 11 h 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11">
                  <a:moveTo>
                    <a:pt x="0" y="0"/>
                  </a:moveTo>
                  <a:lnTo>
                    <a:pt x="0" y="0"/>
                  </a:lnTo>
                  <a:lnTo>
                    <a:pt x="14" y="0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Freeform 2566">
              <a:extLst>
                <a:ext uri="{FF2B5EF4-FFF2-40B4-BE49-F238E27FC236}">
                  <a16:creationId xmlns:a16="http://schemas.microsoft.com/office/drawing/2014/main" id="{3EFD370B-181E-4E88-BDC9-B6389239B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7488" y="3678238"/>
              <a:ext cx="71438" cy="34925"/>
            </a:xfrm>
            <a:custGeom>
              <a:avLst/>
              <a:gdLst>
                <a:gd name="T0" fmla="*/ 0 w 45"/>
                <a:gd name="T1" fmla="*/ 22 h 22"/>
                <a:gd name="T2" fmla="*/ 30 w 45"/>
                <a:gd name="T3" fmla="*/ 0 h 22"/>
                <a:gd name="T4" fmla="*/ 45 w 45"/>
                <a:gd name="T5" fmla="*/ 0 h 22"/>
                <a:gd name="T6" fmla="*/ 15 w 45"/>
                <a:gd name="T7" fmla="*/ 22 h 22"/>
                <a:gd name="T8" fmla="*/ 0 w 45"/>
                <a:gd name="T9" fmla="*/ 22 h 22"/>
                <a:gd name="T10" fmla="*/ 0 w 45"/>
                <a:gd name="T11" fmla="*/ 22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5"/>
                <a:gd name="T19" fmla="*/ 0 h 22"/>
                <a:gd name="T20" fmla="*/ 45 w 45"/>
                <a:gd name="T21" fmla="*/ 22 h 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5" h="22">
                  <a:moveTo>
                    <a:pt x="0" y="22"/>
                  </a:moveTo>
                  <a:lnTo>
                    <a:pt x="30" y="0"/>
                  </a:lnTo>
                  <a:lnTo>
                    <a:pt x="45" y="0"/>
                  </a:lnTo>
                  <a:lnTo>
                    <a:pt x="15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Freeform 2567">
              <a:extLst>
                <a:ext uri="{FF2B5EF4-FFF2-40B4-BE49-F238E27FC236}">
                  <a16:creationId xmlns:a16="http://schemas.microsoft.com/office/drawing/2014/main" id="{5F20FB0B-6E1C-44DC-B8FE-65BAC5A86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576" y="3678238"/>
              <a:ext cx="73025" cy="34925"/>
            </a:xfrm>
            <a:custGeom>
              <a:avLst/>
              <a:gdLst>
                <a:gd name="T0" fmla="*/ 0 w 46"/>
                <a:gd name="T1" fmla="*/ 22 h 22"/>
                <a:gd name="T2" fmla="*/ 29 w 46"/>
                <a:gd name="T3" fmla="*/ 0 h 22"/>
                <a:gd name="T4" fmla="*/ 46 w 46"/>
                <a:gd name="T5" fmla="*/ 0 h 22"/>
                <a:gd name="T6" fmla="*/ 14 w 46"/>
                <a:gd name="T7" fmla="*/ 22 h 22"/>
                <a:gd name="T8" fmla="*/ 0 w 46"/>
                <a:gd name="T9" fmla="*/ 22 h 22"/>
                <a:gd name="T10" fmla="*/ 0 w 46"/>
                <a:gd name="T11" fmla="*/ 22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6"/>
                <a:gd name="T19" fmla="*/ 0 h 22"/>
                <a:gd name="T20" fmla="*/ 46 w 46"/>
                <a:gd name="T21" fmla="*/ 22 h 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6" h="22">
                  <a:moveTo>
                    <a:pt x="0" y="22"/>
                  </a:moveTo>
                  <a:lnTo>
                    <a:pt x="29" y="0"/>
                  </a:lnTo>
                  <a:lnTo>
                    <a:pt x="46" y="0"/>
                  </a:lnTo>
                  <a:lnTo>
                    <a:pt x="14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Freeform 2568">
              <a:extLst>
                <a:ext uri="{FF2B5EF4-FFF2-40B4-BE49-F238E27FC236}">
                  <a16:creationId xmlns:a16="http://schemas.microsoft.com/office/drawing/2014/main" id="{4F6D93B5-F4D5-4134-96E8-B73FA5401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3678238"/>
              <a:ext cx="69850" cy="34925"/>
            </a:xfrm>
            <a:custGeom>
              <a:avLst/>
              <a:gdLst>
                <a:gd name="T0" fmla="*/ 0 w 44"/>
                <a:gd name="T1" fmla="*/ 22 h 22"/>
                <a:gd name="T2" fmla="*/ 29 w 44"/>
                <a:gd name="T3" fmla="*/ 0 h 22"/>
                <a:gd name="T4" fmla="*/ 44 w 44"/>
                <a:gd name="T5" fmla="*/ 0 h 22"/>
                <a:gd name="T6" fmla="*/ 15 w 44"/>
                <a:gd name="T7" fmla="*/ 22 h 22"/>
                <a:gd name="T8" fmla="*/ 0 w 44"/>
                <a:gd name="T9" fmla="*/ 22 h 22"/>
                <a:gd name="T10" fmla="*/ 0 w 44"/>
                <a:gd name="T11" fmla="*/ 22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"/>
                <a:gd name="T19" fmla="*/ 0 h 22"/>
                <a:gd name="T20" fmla="*/ 44 w 44"/>
                <a:gd name="T21" fmla="*/ 22 h 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" h="22">
                  <a:moveTo>
                    <a:pt x="0" y="22"/>
                  </a:moveTo>
                  <a:lnTo>
                    <a:pt x="29" y="0"/>
                  </a:lnTo>
                  <a:lnTo>
                    <a:pt x="44" y="0"/>
                  </a:lnTo>
                  <a:lnTo>
                    <a:pt x="15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Freeform 2569">
              <a:extLst>
                <a:ext uri="{FF2B5EF4-FFF2-40B4-BE49-F238E27FC236}">
                  <a16:creationId xmlns:a16="http://schemas.microsoft.com/office/drawing/2014/main" id="{DDEA9118-60F5-4F62-A6D8-19425D832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3678238"/>
              <a:ext cx="73025" cy="34925"/>
            </a:xfrm>
            <a:custGeom>
              <a:avLst/>
              <a:gdLst>
                <a:gd name="T0" fmla="*/ 0 w 46"/>
                <a:gd name="T1" fmla="*/ 22 h 22"/>
                <a:gd name="T2" fmla="*/ 31 w 46"/>
                <a:gd name="T3" fmla="*/ 0 h 22"/>
                <a:gd name="T4" fmla="*/ 46 w 46"/>
                <a:gd name="T5" fmla="*/ 0 h 22"/>
                <a:gd name="T6" fmla="*/ 17 w 46"/>
                <a:gd name="T7" fmla="*/ 22 h 22"/>
                <a:gd name="T8" fmla="*/ 0 w 46"/>
                <a:gd name="T9" fmla="*/ 22 h 22"/>
                <a:gd name="T10" fmla="*/ 0 w 46"/>
                <a:gd name="T11" fmla="*/ 22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6"/>
                <a:gd name="T19" fmla="*/ 0 h 22"/>
                <a:gd name="T20" fmla="*/ 46 w 46"/>
                <a:gd name="T21" fmla="*/ 22 h 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6" h="22">
                  <a:moveTo>
                    <a:pt x="0" y="22"/>
                  </a:moveTo>
                  <a:lnTo>
                    <a:pt x="31" y="0"/>
                  </a:lnTo>
                  <a:lnTo>
                    <a:pt x="46" y="0"/>
                  </a:lnTo>
                  <a:lnTo>
                    <a:pt x="17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Freeform 2570">
              <a:extLst>
                <a:ext uri="{FF2B5EF4-FFF2-40B4-BE49-F238E27FC236}">
                  <a16:creationId xmlns:a16="http://schemas.microsoft.com/office/drawing/2014/main" id="{44D3FC51-8CC0-4EC2-9F75-FFE5930EF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151" y="3678238"/>
              <a:ext cx="58738" cy="34925"/>
            </a:xfrm>
            <a:custGeom>
              <a:avLst/>
              <a:gdLst>
                <a:gd name="T0" fmla="*/ 0 w 37"/>
                <a:gd name="T1" fmla="*/ 22 h 22"/>
                <a:gd name="T2" fmla="*/ 30 w 37"/>
                <a:gd name="T3" fmla="*/ 0 h 22"/>
                <a:gd name="T4" fmla="*/ 37 w 37"/>
                <a:gd name="T5" fmla="*/ 0 h 22"/>
                <a:gd name="T6" fmla="*/ 37 w 37"/>
                <a:gd name="T7" fmla="*/ 0 h 22"/>
                <a:gd name="T8" fmla="*/ 37 w 37"/>
                <a:gd name="T9" fmla="*/ 4 h 22"/>
                <a:gd name="T10" fmla="*/ 37 w 37"/>
                <a:gd name="T11" fmla="*/ 6 h 22"/>
                <a:gd name="T12" fmla="*/ 15 w 37"/>
                <a:gd name="T13" fmla="*/ 22 h 22"/>
                <a:gd name="T14" fmla="*/ 0 w 37"/>
                <a:gd name="T15" fmla="*/ 22 h 22"/>
                <a:gd name="T16" fmla="*/ 0 w 37"/>
                <a:gd name="T17" fmla="*/ 22 h 2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7"/>
                <a:gd name="T28" fmla="*/ 0 h 22"/>
                <a:gd name="T29" fmla="*/ 37 w 37"/>
                <a:gd name="T30" fmla="*/ 22 h 2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7" h="22">
                  <a:moveTo>
                    <a:pt x="0" y="22"/>
                  </a:moveTo>
                  <a:lnTo>
                    <a:pt x="30" y="0"/>
                  </a:lnTo>
                  <a:lnTo>
                    <a:pt x="37" y="0"/>
                  </a:lnTo>
                  <a:lnTo>
                    <a:pt x="37" y="4"/>
                  </a:lnTo>
                  <a:lnTo>
                    <a:pt x="37" y="6"/>
                  </a:lnTo>
                  <a:lnTo>
                    <a:pt x="15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Freeform 2571">
              <a:extLst>
                <a:ext uri="{FF2B5EF4-FFF2-40B4-BE49-F238E27FC236}">
                  <a16:creationId xmlns:a16="http://schemas.microsoft.com/office/drawing/2014/main" id="{6EF3975A-138B-4B4C-8691-5FEC55B79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826" y="3678238"/>
              <a:ext cx="71438" cy="34925"/>
            </a:xfrm>
            <a:custGeom>
              <a:avLst/>
              <a:gdLst>
                <a:gd name="T0" fmla="*/ 0 w 45"/>
                <a:gd name="T1" fmla="*/ 22 h 22"/>
                <a:gd name="T2" fmla="*/ 30 w 45"/>
                <a:gd name="T3" fmla="*/ 0 h 22"/>
                <a:gd name="T4" fmla="*/ 45 w 45"/>
                <a:gd name="T5" fmla="*/ 0 h 22"/>
                <a:gd name="T6" fmla="*/ 15 w 45"/>
                <a:gd name="T7" fmla="*/ 22 h 22"/>
                <a:gd name="T8" fmla="*/ 0 w 45"/>
                <a:gd name="T9" fmla="*/ 22 h 22"/>
                <a:gd name="T10" fmla="*/ 0 w 45"/>
                <a:gd name="T11" fmla="*/ 22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5"/>
                <a:gd name="T19" fmla="*/ 0 h 22"/>
                <a:gd name="T20" fmla="*/ 45 w 45"/>
                <a:gd name="T21" fmla="*/ 22 h 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5" h="22">
                  <a:moveTo>
                    <a:pt x="0" y="22"/>
                  </a:moveTo>
                  <a:lnTo>
                    <a:pt x="30" y="0"/>
                  </a:lnTo>
                  <a:lnTo>
                    <a:pt x="45" y="0"/>
                  </a:lnTo>
                  <a:lnTo>
                    <a:pt x="15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Freeform 2572">
              <a:extLst>
                <a:ext uri="{FF2B5EF4-FFF2-40B4-BE49-F238E27FC236}">
                  <a16:creationId xmlns:a16="http://schemas.microsoft.com/office/drawing/2014/main" id="{D46B8338-4D71-4C19-83E8-891042499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8776" y="3705225"/>
              <a:ext cx="11113" cy="7938"/>
            </a:xfrm>
            <a:custGeom>
              <a:avLst/>
              <a:gdLst>
                <a:gd name="T0" fmla="*/ 0 w 7"/>
                <a:gd name="T1" fmla="*/ 5 h 5"/>
                <a:gd name="T2" fmla="*/ 7 w 7"/>
                <a:gd name="T3" fmla="*/ 0 h 5"/>
                <a:gd name="T4" fmla="*/ 7 w 7"/>
                <a:gd name="T5" fmla="*/ 4 h 5"/>
                <a:gd name="T6" fmla="*/ 7 w 7"/>
                <a:gd name="T7" fmla="*/ 5 h 5"/>
                <a:gd name="T8" fmla="*/ 0 w 7"/>
                <a:gd name="T9" fmla="*/ 5 h 5"/>
                <a:gd name="T10" fmla="*/ 0 w 7"/>
                <a:gd name="T11" fmla="*/ 5 h 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"/>
                <a:gd name="T19" fmla="*/ 0 h 5"/>
                <a:gd name="T20" fmla="*/ 7 w 7"/>
                <a:gd name="T21" fmla="*/ 5 h 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" h="5">
                  <a:moveTo>
                    <a:pt x="0" y="5"/>
                  </a:moveTo>
                  <a:lnTo>
                    <a:pt x="7" y="0"/>
                  </a:lnTo>
                  <a:lnTo>
                    <a:pt x="7" y="4"/>
                  </a:lnTo>
                  <a:lnTo>
                    <a:pt x="7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7" name="Freeform 2573">
              <a:extLst>
                <a:ext uri="{FF2B5EF4-FFF2-40B4-BE49-F238E27FC236}">
                  <a16:creationId xmlns:a16="http://schemas.microsoft.com/office/drawing/2014/main" id="{B3D12A90-5694-4429-B987-8331126C4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1451" y="3678238"/>
              <a:ext cx="69850" cy="34925"/>
            </a:xfrm>
            <a:custGeom>
              <a:avLst/>
              <a:gdLst>
                <a:gd name="T0" fmla="*/ 0 w 44"/>
                <a:gd name="T1" fmla="*/ 22 h 22"/>
                <a:gd name="T2" fmla="*/ 29 w 44"/>
                <a:gd name="T3" fmla="*/ 0 h 22"/>
                <a:gd name="T4" fmla="*/ 29 w 44"/>
                <a:gd name="T5" fmla="*/ 0 h 22"/>
                <a:gd name="T6" fmla="*/ 29 w 44"/>
                <a:gd name="T7" fmla="*/ 0 h 22"/>
                <a:gd name="T8" fmla="*/ 44 w 44"/>
                <a:gd name="T9" fmla="*/ 0 h 22"/>
                <a:gd name="T10" fmla="*/ 29 w 44"/>
                <a:gd name="T11" fmla="*/ 11 h 22"/>
                <a:gd name="T12" fmla="*/ 29 w 44"/>
                <a:gd name="T13" fmla="*/ 11 h 22"/>
                <a:gd name="T14" fmla="*/ 15 w 44"/>
                <a:gd name="T15" fmla="*/ 22 h 22"/>
                <a:gd name="T16" fmla="*/ 0 w 44"/>
                <a:gd name="T17" fmla="*/ 22 h 22"/>
                <a:gd name="T18" fmla="*/ 0 w 44"/>
                <a:gd name="T19" fmla="*/ 22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4"/>
                <a:gd name="T31" fmla="*/ 0 h 22"/>
                <a:gd name="T32" fmla="*/ 44 w 44"/>
                <a:gd name="T33" fmla="*/ 22 h 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4" h="22">
                  <a:moveTo>
                    <a:pt x="0" y="22"/>
                  </a:moveTo>
                  <a:lnTo>
                    <a:pt x="29" y="0"/>
                  </a:lnTo>
                  <a:lnTo>
                    <a:pt x="44" y="0"/>
                  </a:lnTo>
                  <a:lnTo>
                    <a:pt x="29" y="11"/>
                  </a:lnTo>
                  <a:lnTo>
                    <a:pt x="15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Freeform 2574">
              <a:extLst>
                <a:ext uri="{FF2B5EF4-FFF2-40B4-BE49-F238E27FC236}">
                  <a16:creationId xmlns:a16="http://schemas.microsoft.com/office/drawing/2014/main" id="{851796D6-52BF-4D69-9BF5-B0D93ACF5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576" y="3657600"/>
              <a:ext cx="341313" cy="9525"/>
            </a:xfrm>
            <a:custGeom>
              <a:avLst/>
              <a:gdLst>
                <a:gd name="T0" fmla="*/ 0 w 215"/>
                <a:gd name="T1" fmla="*/ 0 h 6"/>
                <a:gd name="T2" fmla="*/ 215 w 215"/>
                <a:gd name="T3" fmla="*/ 0 h 6"/>
                <a:gd name="T4" fmla="*/ 215 w 215"/>
                <a:gd name="T5" fmla="*/ 6 h 6"/>
                <a:gd name="T6" fmla="*/ 0 w 215"/>
                <a:gd name="T7" fmla="*/ 6 h 6"/>
                <a:gd name="T8" fmla="*/ 0 w 215"/>
                <a:gd name="T9" fmla="*/ 0 h 6"/>
                <a:gd name="T10" fmla="*/ 0 w 215"/>
                <a:gd name="T11" fmla="*/ 0 h 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5"/>
                <a:gd name="T19" fmla="*/ 0 h 6"/>
                <a:gd name="T20" fmla="*/ 215 w 215"/>
                <a:gd name="T21" fmla="*/ 6 h 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5" h="6">
                  <a:moveTo>
                    <a:pt x="0" y="0"/>
                  </a:moveTo>
                  <a:lnTo>
                    <a:pt x="215" y="0"/>
                  </a:lnTo>
                  <a:lnTo>
                    <a:pt x="215" y="6"/>
                  </a:lnTo>
                  <a:lnTo>
                    <a:pt x="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Freeform 2575">
              <a:extLst>
                <a:ext uri="{FF2B5EF4-FFF2-40B4-BE49-F238E27FC236}">
                  <a16:creationId xmlns:a16="http://schemas.microsoft.com/office/drawing/2014/main" id="{5F066D82-EEDE-4BF9-9387-8518E74DB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26" y="3713163"/>
              <a:ext cx="20638" cy="17463"/>
            </a:xfrm>
            <a:custGeom>
              <a:avLst/>
              <a:gdLst>
                <a:gd name="T0" fmla="*/ 8 w 13"/>
                <a:gd name="T1" fmla="*/ 0 h 11"/>
                <a:gd name="T2" fmla="*/ 8 w 13"/>
                <a:gd name="T3" fmla="*/ 0 h 11"/>
                <a:gd name="T4" fmla="*/ 11 w 13"/>
                <a:gd name="T5" fmla="*/ 0 h 11"/>
                <a:gd name="T6" fmla="*/ 13 w 13"/>
                <a:gd name="T7" fmla="*/ 6 h 11"/>
                <a:gd name="T8" fmla="*/ 13 w 13"/>
                <a:gd name="T9" fmla="*/ 6 h 11"/>
                <a:gd name="T10" fmla="*/ 11 w 13"/>
                <a:gd name="T11" fmla="*/ 10 h 11"/>
                <a:gd name="T12" fmla="*/ 8 w 13"/>
                <a:gd name="T13" fmla="*/ 11 h 11"/>
                <a:gd name="T14" fmla="*/ 8 w 13"/>
                <a:gd name="T15" fmla="*/ 11 h 11"/>
                <a:gd name="T16" fmla="*/ 2 w 13"/>
                <a:gd name="T17" fmla="*/ 10 h 11"/>
                <a:gd name="T18" fmla="*/ 0 w 13"/>
                <a:gd name="T19" fmla="*/ 6 h 11"/>
                <a:gd name="T20" fmla="*/ 0 w 13"/>
                <a:gd name="T21" fmla="*/ 6 h 11"/>
                <a:gd name="T22" fmla="*/ 2 w 13"/>
                <a:gd name="T23" fmla="*/ 0 h 11"/>
                <a:gd name="T24" fmla="*/ 8 w 13"/>
                <a:gd name="T25" fmla="*/ 0 h 11"/>
                <a:gd name="T26" fmla="*/ 8 w 13"/>
                <a:gd name="T27" fmla="*/ 0 h 1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3"/>
                <a:gd name="T43" fmla="*/ 0 h 11"/>
                <a:gd name="T44" fmla="*/ 13 w 13"/>
                <a:gd name="T45" fmla="*/ 11 h 1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3" h="11">
                  <a:moveTo>
                    <a:pt x="8" y="0"/>
                  </a:moveTo>
                  <a:lnTo>
                    <a:pt x="8" y="0"/>
                  </a:lnTo>
                  <a:lnTo>
                    <a:pt x="11" y="0"/>
                  </a:lnTo>
                  <a:lnTo>
                    <a:pt x="13" y="6"/>
                  </a:lnTo>
                  <a:lnTo>
                    <a:pt x="11" y="10"/>
                  </a:lnTo>
                  <a:lnTo>
                    <a:pt x="8" y="11"/>
                  </a:lnTo>
                  <a:lnTo>
                    <a:pt x="2" y="10"/>
                  </a:lnTo>
                  <a:lnTo>
                    <a:pt x="0" y="6"/>
                  </a:lnTo>
                  <a:lnTo>
                    <a:pt x="2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Freeform 2576">
              <a:extLst>
                <a:ext uri="{FF2B5EF4-FFF2-40B4-BE49-F238E27FC236}">
                  <a16:creationId xmlns:a16="http://schemas.microsoft.com/office/drawing/2014/main" id="{844D20F0-1BDE-45C9-BCCD-F8E6B144E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888" y="3795713"/>
              <a:ext cx="28575" cy="26988"/>
            </a:xfrm>
            <a:custGeom>
              <a:avLst/>
              <a:gdLst>
                <a:gd name="T0" fmla="*/ 9 w 18"/>
                <a:gd name="T1" fmla="*/ 0 h 17"/>
                <a:gd name="T2" fmla="*/ 9 w 18"/>
                <a:gd name="T3" fmla="*/ 0 h 17"/>
                <a:gd name="T4" fmla="*/ 13 w 18"/>
                <a:gd name="T5" fmla="*/ 0 h 17"/>
                <a:gd name="T6" fmla="*/ 14 w 18"/>
                <a:gd name="T7" fmla="*/ 2 h 17"/>
                <a:gd name="T8" fmla="*/ 16 w 18"/>
                <a:gd name="T9" fmla="*/ 5 h 17"/>
                <a:gd name="T10" fmla="*/ 18 w 18"/>
                <a:gd name="T11" fmla="*/ 9 h 17"/>
                <a:gd name="T12" fmla="*/ 18 w 18"/>
                <a:gd name="T13" fmla="*/ 9 h 17"/>
                <a:gd name="T14" fmla="*/ 16 w 18"/>
                <a:gd name="T15" fmla="*/ 13 h 17"/>
                <a:gd name="T16" fmla="*/ 14 w 18"/>
                <a:gd name="T17" fmla="*/ 15 h 17"/>
                <a:gd name="T18" fmla="*/ 13 w 18"/>
                <a:gd name="T19" fmla="*/ 17 h 17"/>
                <a:gd name="T20" fmla="*/ 9 w 18"/>
                <a:gd name="T21" fmla="*/ 17 h 17"/>
                <a:gd name="T22" fmla="*/ 9 w 18"/>
                <a:gd name="T23" fmla="*/ 17 h 17"/>
                <a:gd name="T24" fmla="*/ 5 w 18"/>
                <a:gd name="T25" fmla="*/ 17 h 17"/>
                <a:gd name="T26" fmla="*/ 3 w 18"/>
                <a:gd name="T27" fmla="*/ 15 h 17"/>
                <a:gd name="T28" fmla="*/ 2 w 18"/>
                <a:gd name="T29" fmla="*/ 13 h 17"/>
                <a:gd name="T30" fmla="*/ 0 w 18"/>
                <a:gd name="T31" fmla="*/ 9 h 17"/>
                <a:gd name="T32" fmla="*/ 0 w 18"/>
                <a:gd name="T33" fmla="*/ 9 h 17"/>
                <a:gd name="T34" fmla="*/ 2 w 18"/>
                <a:gd name="T35" fmla="*/ 5 h 17"/>
                <a:gd name="T36" fmla="*/ 3 w 18"/>
                <a:gd name="T37" fmla="*/ 2 h 17"/>
                <a:gd name="T38" fmla="*/ 5 w 18"/>
                <a:gd name="T39" fmla="*/ 0 h 17"/>
                <a:gd name="T40" fmla="*/ 9 w 18"/>
                <a:gd name="T41" fmla="*/ 0 h 17"/>
                <a:gd name="T42" fmla="*/ 9 w 18"/>
                <a:gd name="T43" fmla="*/ 0 h 1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17"/>
                <a:gd name="T68" fmla="*/ 18 w 18"/>
                <a:gd name="T69" fmla="*/ 17 h 1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17">
                  <a:moveTo>
                    <a:pt x="9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4" y="2"/>
                  </a:lnTo>
                  <a:lnTo>
                    <a:pt x="16" y="5"/>
                  </a:lnTo>
                  <a:lnTo>
                    <a:pt x="18" y="9"/>
                  </a:lnTo>
                  <a:lnTo>
                    <a:pt x="16" y="13"/>
                  </a:lnTo>
                  <a:lnTo>
                    <a:pt x="14" y="15"/>
                  </a:lnTo>
                  <a:lnTo>
                    <a:pt x="13" y="17"/>
                  </a:lnTo>
                  <a:lnTo>
                    <a:pt x="9" y="17"/>
                  </a:lnTo>
                  <a:lnTo>
                    <a:pt x="5" y="17"/>
                  </a:lnTo>
                  <a:lnTo>
                    <a:pt x="3" y="15"/>
                  </a:lnTo>
                  <a:lnTo>
                    <a:pt x="2" y="13"/>
                  </a:lnTo>
                  <a:lnTo>
                    <a:pt x="0" y="9"/>
                  </a:lnTo>
                  <a:lnTo>
                    <a:pt x="2" y="5"/>
                  </a:lnTo>
                  <a:lnTo>
                    <a:pt x="3" y="2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Freeform 2577">
              <a:extLst>
                <a:ext uri="{FF2B5EF4-FFF2-40B4-BE49-F238E27FC236}">
                  <a16:creationId xmlns:a16="http://schemas.microsoft.com/office/drawing/2014/main" id="{E7BA4824-778B-45EC-8BAB-5696C9E26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2851" y="3795713"/>
              <a:ext cx="26988" cy="26988"/>
            </a:xfrm>
            <a:custGeom>
              <a:avLst/>
              <a:gdLst>
                <a:gd name="T0" fmla="*/ 8 w 17"/>
                <a:gd name="T1" fmla="*/ 0 h 17"/>
                <a:gd name="T2" fmla="*/ 8 w 17"/>
                <a:gd name="T3" fmla="*/ 0 h 17"/>
                <a:gd name="T4" fmla="*/ 11 w 17"/>
                <a:gd name="T5" fmla="*/ 0 h 17"/>
                <a:gd name="T6" fmla="*/ 15 w 17"/>
                <a:gd name="T7" fmla="*/ 2 h 17"/>
                <a:gd name="T8" fmla="*/ 17 w 17"/>
                <a:gd name="T9" fmla="*/ 5 h 17"/>
                <a:gd name="T10" fmla="*/ 17 w 17"/>
                <a:gd name="T11" fmla="*/ 9 h 17"/>
                <a:gd name="T12" fmla="*/ 17 w 17"/>
                <a:gd name="T13" fmla="*/ 9 h 17"/>
                <a:gd name="T14" fmla="*/ 17 w 17"/>
                <a:gd name="T15" fmla="*/ 13 h 17"/>
                <a:gd name="T16" fmla="*/ 15 w 17"/>
                <a:gd name="T17" fmla="*/ 15 h 17"/>
                <a:gd name="T18" fmla="*/ 11 w 17"/>
                <a:gd name="T19" fmla="*/ 17 h 17"/>
                <a:gd name="T20" fmla="*/ 8 w 17"/>
                <a:gd name="T21" fmla="*/ 17 h 17"/>
                <a:gd name="T22" fmla="*/ 8 w 17"/>
                <a:gd name="T23" fmla="*/ 17 h 17"/>
                <a:gd name="T24" fmla="*/ 6 w 17"/>
                <a:gd name="T25" fmla="*/ 17 h 17"/>
                <a:gd name="T26" fmla="*/ 2 w 17"/>
                <a:gd name="T27" fmla="*/ 15 h 17"/>
                <a:gd name="T28" fmla="*/ 0 w 17"/>
                <a:gd name="T29" fmla="*/ 13 h 17"/>
                <a:gd name="T30" fmla="*/ 0 w 17"/>
                <a:gd name="T31" fmla="*/ 9 h 17"/>
                <a:gd name="T32" fmla="*/ 0 w 17"/>
                <a:gd name="T33" fmla="*/ 9 h 17"/>
                <a:gd name="T34" fmla="*/ 0 w 17"/>
                <a:gd name="T35" fmla="*/ 5 h 17"/>
                <a:gd name="T36" fmla="*/ 2 w 17"/>
                <a:gd name="T37" fmla="*/ 2 h 17"/>
                <a:gd name="T38" fmla="*/ 6 w 17"/>
                <a:gd name="T39" fmla="*/ 0 h 17"/>
                <a:gd name="T40" fmla="*/ 8 w 17"/>
                <a:gd name="T41" fmla="*/ 0 h 17"/>
                <a:gd name="T42" fmla="*/ 8 w 17"/>
                <a:gd name="T43" fmla="*/ 0 h 1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"/>
                <a:gd name="T67" fmla="*/ 0 h 17"/>
                <a:gd name="T68" fmla="*/ 17 w 17"/>
                <a:gd name="T69" fmla="*/ 17 h 1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" h="17">
                  <a:moveTo>
                    <a:pt x="8" y="0"/>
                  </a:moveTo>
                  <a:lnTo>
                    <a:pt x="8" y="0"/>
                  </a:lnTo>
                  <a:lnTo>
                    <a:pt x="11" y="0"/>
                  </a:lnTo>
                  <a:lnTo>
                    <a:pt x="15" y="2"/>
                  </a:lnTo>
                  <a:lnTo>
                    <a:pt x="17" y="5"/>
                  </a:lnTo>
                  <a:lnTo>
                    <a:pt x="17" y="9"/>
                  </a:lnTo>
                  <a:lnTo>
                    <a:pt x="17" y="13"/>
                  </a:lnTo>
                  <a:lnTo>
                    <a:pt x="15" y="15"/>
                  </a:lnTo>
                  <a:lnTo>
                    <a:pt x="11" y="17"/>
                  </a:lnTo>
                  <a:lnTo>
                    <a:pt x="8" y="17"/>
                  </a:lnTo>
                  <a:lnTo>
                    <a:pt x="6" y="17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Freeform 2578">
              <a:extLst>
                <a:ext uri="{FF2B5EF4-FFF2-40B4-BE49-F238E27FC236}">
                  <a16:creationId xmlns:a16="http://schemas.microsoft.com/office/drawing/2014/main" id="{3955325A-CA0F-407D-960A-F8E80B291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2226" y="3795713"/>
              <a:ext cx="28575" cy="26988"/>
            </a:xfrm>
            <a:custGeom>
              <a:avLst/>
              <a:gdLst>
                <a:gd name="T0" fmla="*/ 9 w 18"/>
                <a:gd name="T1" fmla="*/ 0 h 17"/>
                <a:gd name="T2" fmla="*/ 9 w 18"/>
                <a:gd name="T3" fmla="*/ 0 h 17"/>
                <a:gd name="T4" fmla="*/ 13 w 18"/>
                <a:gd name="T5" fmla="*/ 0 h 17"/>
                <a:gd name="T6" fmla="*/ 15 w 18"/>
                <a:gd name="T7" fmla="*/ 2 h 17"/>
                <a:gd name="T8" fmla="*/ 17 w 18"/>
                <a:gd name="T9" fmla="*/ 5 h 17"/>
                <a:gd name="T10" fmla="*/ 18 w 18"/>
                <a:gd name="T11" fmla="*/ 9 h 17"/>
                <a:gd name="T12" fmla="*/ 18 w 18"/>
                <a:gd name="T13" fmla="*/ 9 h 17"/>
                <a:gd name="T14" fmla="*/ 17 w 18"/>
                <a:gd name="T15" fmla="*/ 13 h 17"/>
                <a:gd name="T16" fmla="*/ 15 w 18"/>
                <a:gd name="T17" fmla="*/ 15 h 17"/>
                <a:gd name="T18" fmla="*/ 13 w 18"/>
                <a:gd name="T19" fmla="*/ 17 h 17"/>
                <a:gd name="T20" fmla="*/ 9 w 18"/>
                <a:gd name="T21" fmla="*/ 17 h 17"/>
                <a:gd name="T22" fmla="*/ 9 w 18"/>
                <a:gd name="T23" fmla="*/ 17 h 17"/>
                <a:gd name="T24" fmla="*/ 5 w 18"/>
                <a:gd name="T25" fmla="*/ 17 h 17"/>
                <a:gd name="T26" fmla="*/ 2 w 18"/>
                <a:gd name="T27" fmla="*/ 15 h 17"/>
                <a:gd name="T28" fmla="*/ 0 w 18"/>
                <a:gd name="T29" fmla="*/ 13 h 17"/>
                <a:gd name="T30" fmla="*/ 0 w 18"/>
                <a:gd name="T31" fmla="*/ 9 h 17"/>
                <a:gd name="T32" fmla="*/ 0 w 18"/>
                <a:gd name="T33" fmla="*/ 9 h 17"/>
                <a:gd name="T34" fmla="*/ 0 w 18"/>
                <a:gd name="T35" fmla="*/ 5 h 17"/>
                <a:gd name="T36" fmla="*/ 2 w 18"/>
                <a:gd name="T37" fmla="*/ 2 h 17"/>
                <a:gd name="T38" fmla="*/ 5 w 18"/>
                <a:gd name="T39" fmla="*/ 0 h 17"/>
                <a:gd name="T40" fmla="*/ 9 w 18"/>
                <a:gd name="T41" fmla="*/ 0 h 17"/>
                <a:gd name="T42" fmla="*/ 9 w 18"/>
                <a:gd name="T43" fmla="*/ 0 h 1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17"/>
                <a:gd name="T68" fmla="*/ 18 w 18"/>
                <a:gd name="T69" fmla="*/ 17 h 1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17">
                  <a:moveTo>
                    <a:pt x="9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5" y="2"/>
                  </a:lnTo>
                  <a:lnTo>
                    <a:pt x="17" y="5"/>
                  </a:lnTo>
                  <a:lnTo>
                    <a:pt x="18" y="9"/>
                  </a:lnTo>
                  <a:lnTo>
                    <a:pt x="17" y="13"/>
                  </a:lnTo>
                  <a:lnTo>
                    <a:pt x="15" y="15"/>
                  </a:lnTo>
                  <a:lnTo>
                    <a:pt x="13" y="17"/>
                  </a:lnTo>
                  <a:lnTo>
                    <a:pt x="9" y="17"/>
                  </a:lnTo>
                  <a:lnTo>
                    <a:pt x="5" y="17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5"/>
                  </a:lnTo>
                  <a:lnTo>
                    <a:pt x="2" y="2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Freeform 2579">
              <a:extLst>
                <a:ext uri="{FF2B5EF4-FFF2-40B4-BE49-F238E27FC236}">
                  <a16:creationId xmlns:a16="http://schemas.microsoft.com/office/drawing/2014/main" id="{1724D3DF-8C7F-436F-B409-B7A993C93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1601" y="3795713"/>
              <a:ext cx="28575" cy="26988"/>
            </a:xfrm>
            <a:custGeom>
              <a:avLst/>
              <a:gdLst>
                <a:gd name="T0" fmla="*/ 9 w 18"/>
                <a:gd name="T1" fmla="*/ 0 h 17"/>
                <a:gd name="T2" fmla="*/ 9 w 18"/>
                <a:gd name="T3" fmla="*/ 0 h 17"/>
                <a:gd name="T4" fmla="*/ 13 w 18"/>
                <a:gd name="T5" fmla="*/ 0 h 17"/>
                <a:gd name="T6" fmla="*/ 14 w 18"/>
                <a:gd name="T7" fmla="*/ 2 h 17"/>
                <a:gd name="T8" fmla="*/ 16 w 18"/>
                <a:gd name="T9" fmla="*/ 5 h 17"/>
                <a:gd name="T10" fmla="*/ 18 w 18"/>
                <a:gd name="T11" fmla="*/ 9 h 17"/>
                <a:gd name="T12" fmla="*/ 18 w 18"/>
                <a:gd name="T13" fmla="*/ 9 h 17"/>
                <a:gd name="T14" fmla="*/ 16 w 18"/>
                <a:gd name="T15" fmla="*/ 13 h 17"/>
                <a:gd name="T16" fmla="*/ 14 w 18"/>
                <a:gd name="T17" fmla="*/ 15 h 17"/>
                <a:gd name="T18" fmla="*/ 13 w 18"/>
                <a:gd name="T19" fmla="*/ 17 h 17"/>
                <a:gd name="T20" fmla="*/ 9 w 18"/>
                <a:gd name="T21" fmla="*/ 17 h 17"/>
                <a:gd name="T22" fmla="*/ 9 w 18"/>
                <a:gd name="T23" fmla="*/ 17 h 17"/>
                <a:gd name="T24" fmla="*/ 5 w 18"/>
                <a:gd name="T25" fmla="*/ 17 h 17"/>
                <a:gd name="T26" fmla="*/ 3 w 18"/>
                <a:gd name="T27" fmla="*/ 15 h 17"/>
                <a:gd name="T28" fmla="*/ 2 w 18"/>
                <a:gd name="T29" fmla="*/ 13 h 17"/>
                <a:gd name="T30" fmla="*/ 0 w 18"/>
                <a:gd name="T31" fmla="*/ 9 h 17"/>
                <a:gd name="T32" fmla="*/ 0 w 18"/>
                <a:gd name="T33" fmla="*/ 9 h 17"/>
                <a:gd name="T34" fmla="*/ 2 w 18"/>
                <a:gd name="T35" fmla="*/ 5 h 17"/>
                <a:gd name="T36" fmla="*/ 3 w 18"/>
                <a:gd name="T37" fmla="*/ 2 h 17"/>
                <a:gd name="T38" fmla="*/ 5 w 18"/>
                <a:gd name="T39" fmla="*/ 0 h 17"/>
                <a:gd name="T40" fmla="*/ 9 w 18"/>
                <a:gd name="T41" fmla="*/ 0 h 17"/>
                <a:gd name="T42" fmla="*/ 9 w 18"/>
                <a:gd name="T43" fmla="*/ 0 h 1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17"/>
                <a:gd name="T68" fmla="*/ 18 w 18"/>
                <a:gd name="T69" fmla="*/ 17 h 1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17">
                  <a:moveTo>
                    <a:pt x="9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4" y="2"/>
                  </a:lnTo>
                  <a:lnTo>
                    <a:pt x="16" y="5"/>
                  </a:lnTo>
                  <a:lnTo>
                    <a:pt x="18" y="9"/>
                  </a:lnTo>
                  <a:lnTo>
                    <a:pt x="16" y="13"/>
                  </a:lnTo>
                  <a:lnTo>
                    <a:pt x="14" y="15"/>
                  </a:lnTo>
                  <a:lnTo>
                    <a:pt x="13" y="17"/>
                  </a:lnTo>
                  <a:lnTo>
                    <a:pt x="9" y="17"/>
                  </a:lnTo>
                  <a:lnTo>
                    <a:pt x="5" y="17"/>
                  </a:lnTo>
                  <a:lnTo>
                    <a:pt x="3" y="15"/>
                  </a:lnTo>
                  <a:lnTo>
                    <a:pt x="2" y="13"/>
                  </a:lnTo>
                  <a:lnTo>
                    <a:pt x="0" y="9"/>
                  </a:lnTo>
                  <a:lnTo>
                    <a:pt x="2" y="5"/>
                  </a:lnTo>
                  <a:lnTo>
                    <a:pt x="3" y="2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" name="Freeform 2580">
              <a:extLst>
                <a:ext uri="{FF2B5EF4-FFF2-40B4-BE49-F238E27FC236}">
                  <a16:creationId xmlns:a16="http://schemas.microsoft.com/office/drawing/2014/main" id="{7233CDDA-3864-478A-8886-AAADC752E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2563" y="3795713"/>
              <a:ext cx="26988" cy="26988"/>
            </a:xfrm>
            <a:custGeom>
              <a:avLst/>
              <a:gdLst>
                <a:gd name="T0" fmla="*/ 8 w 17"/>
                <a:gd name="T1" fmla="*/ 0 h 17"/>
                <a:gd name="T2" fmla="*/ 8 w 17"/>
                <a:gd name="T3" fmla="*/ 0 h 17"/>
                <a:gd name="T4" fmla="*/ 11 w 17"/>
                <a:gd name="T5" fmla="*/ 0 h 17"/>
                <a:gd name="T6" fmla="*/ 15 w 17"/>
                <a:gd name="T7" fmla="*/ 2 h 17"/>
                <a:gd name="T8" fmla="*/ 17 w 17"/>
                <a:gd name="T9" fmla="*/ 5 h 17"/>
                <a:gd name="T10" fmla="*/ 17 w 17"/>
                <a:gd name="T11" fmla="*/ 9 h 17"/>
                <a:gd name="T12" fmla="*/ 17 w 17"/>
                <a:gd name="T13" fmla="*/ 9 h 17"/>
                <a:gd name="T14" fmla="*/ 17 w 17"/>
                <a:gd name="T15" fmla="*/ 13 h 17"/>
                <a:gd name="T16" fmla="*/ 15 w 17"/>
                <a:gd name="T17" fmla="*/ 15 h 17"/>
                <a:gd name="T18" fmla="*/ 11 w 17"/>
                <a:gd name="T19" fmla="*/ 17 h 17"/>
                <a:gd name="T20" fmla="*/ 8 w 17"/>
                <a:gd name="T21" fmla="*/ 17 h 17"/>
                <a:gd name="T22" fmla="*/ 8 w 17"/>
                <a:gd name="T23" fmla="*/ 17 h 17"/>
                <a:gd name="T24" fmla="*/ 6 w 17"/>
                <a:gd name="T25" fmla="*/ 17 h 17"/>
                <a:gd name="T26" fmla="*/ 2 w 17"/>
                <a:gd name="T27" fmla="*/ 15 h 17"/>
                <a:gd name="T28" fmla="*/ 0 w 17"/>
                <a:gd name="T29" fmla="*/ 13 h 17"/>
                <a:gd name="T30" fmla="*/ 0 w 17"/>
                <a:gd name="T31" fmla="*/ 9 h 17"/>
                <a:gd name="T32" fmla="*/ 0 w 17"/>
                <a:gd name="T33" fmla="*/ 9 h 17"/>
                <a:gd name="T34" fmla="*/ 0 w 17"/>
                <a:gd name="T35" fmla="*/ 5 h 17"/>
                <a:gd name="T36" fmla="*/ 2 w 17"/>
                <a:gd name="T37" fmla="*/ 2 h 17"/>
                <a:gd name="T38" fmla="*/ 6 w 17"/>
                <a:gd name="T39" fmla="*/ 0 h 17"/>
                <a:gd name="T40" fmla="*/ 8 w 17"/>
                <a:gd name="T41" fmla="*/ 0 h 17"/>
                <a:gd name="T42" fmla="*/ 8 w 17"/>
                <a:gd name="T43" fmla="*/ 0 h 1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"/>
                <a:gd name="T67" fmla="*/ 0 h 17"/>
                <a:gd name="T68" fmla="*/ 17 w 17"/>
                <a:gd name="T69" fmla="*/ 17 h 1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" h="17">
                  <a:moveTo>
                    <a:pt x="8" y="0"/>
                  </a:moveTo>
                  <a:lnTo>
                    <a:pt x="8" y="0"/>
                  </a:lnTo>
                  <a:lnTo>
                    <a:pt x="11" y="0"/>
                  </a:lnTo>
                  <a:lnTo>
                    <a:pt x="15" y="2"/>
                  </a:lnTo>
                  <a:lnTo>
                    <a:pt x="17" y="5"/>
                  </a:lnTo>
                  <a:lnTo>
                    <a:pt x="17" y="9"/>
                  </a:lnTo>
                  <a:lnTo>
                    <a:pt x="17" y="13"/>
                  </a:lnTo>
                  <a:lnTo>
                    <a:pt x="15" y="15"/>
                  </a:lnTo>
                  <a:lnTo>
                    <a:pt x="11" y="17"/>
                  </a:lnTo>
                  <a:lnTo>
                    <a:pt x="8" y="17"/>
                  </a:lnTo>
                  <a:lnTo>
                    <a:pt x="6" y="17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5"/>
                  </a:lnTo>
                  <a:lnTo>
                    <a:pt x="2" y="2"/>
                  </a:lnTo>
                  <a:lnTo>
                    <a:pt x="6" y="0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Freeform 2581">
              <a:extLst>
                <a:ext uri="{FF2B5EF4-FFF2-40B4-BE49-F238E27FC236}">
                  <a16:creationId xmlns:a16="http://schemas.microsoft.com/office/drawing/2014/main" id="{C90D406E-4D40-4364-8F47-C85C9E504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1938" y="3795713"/>
              <a:ext cx="28575" cy="26988"/>
            </a:xfrm>
            <a:custGeom>
              <a:avLst/>
              <a:gdLst>
                <a:gd name="T0" fmla="*/ 9 w 18"/>
                <a:gd name="T1" fmla="*/ 0 h 17"/>
                <a:gd name="T2" fmla="*/ 9 w 18"/>
                <a:gd name="T3" fmla="*/ 0 h 17"/>
                <a:gd name="T4" fmla="*/ 13 w 18"/>
                <a:gd name="T5" fmla="*/ 0 h 17"/>
                <a:gd name="T6" fmla="*/ 15 w 18"/>
                <a:gd name="T7" fmla="*/ 2 h 17"/>
                <a:gd name="T8" fmla="*/ 17 w 18"/>
                <a:gd name="T9" fmla="*/ 5 h 17"/>
                <a:gd name="T10" fmla="*/ 18 w 18"/>
                <a:gd name="T11" fmla="*/ 9 h 17"/>
                <a:gd name="T12" fmla="*/ 18 w 18"/>
                <a:gd name="T13" fmla="*/ 9 h 17"/>
                <a:gd name="T14" fmla="*/ 17 w 18"/>
                <a:gd name="T15" fmla="*/ 13 h 17"/>
                <a:gd name="T16" fmla="*/ 15 w 18"/>
                <a:gd name="T17" fmla="*/ 15 h 17"/>
                <a:gd name="T18" fmla="*/ 13 w 18"/>
                <a:gd name="T19" fmla="*/ 17 h 17"/>
                <a:gd name="T20" fmla="*/ 9 w 18"/>
                <a:gd name="T21" fmla="*/ 17 h 17"/>
                <a:gd name="T22" fmla="*/ 9 w 18"/>
                <a:gd name="T23" fmla="*/ 17 h 17"/>
                <a:gd name="T24" fmla="*/ 5 w 18"/>
                <a:gd name="T25" fmla="*/ 17 h 17"/>
                <a:gd name="T26" fmla="*/ 2 w 18"/>
                <a:gd name="T27" fmla="*/ 15 h 17"/>
                <a:gd name="T28" fmla="*/ 0 w 18"/>
                <a:gd name="T29" fmla="*/ 13 h 17"/>
                <a:gd name="T30" fmla="*/ 0 w 18"/>
                <a:gd name="T31" fmla="*/ 9 h 17"/>
                <a:gd name="T32" fmla="*/ 0 w 18"/>
                <a:gd name="T33" fmla="*/ 9 h 17"/>
                <a:gd name="T34" fmla="*/ 0 w 18"/>
                <a:gd name="T35" fmla="*/ 5 h 17"/>
                <a:gd name="T36" fmla="*/ 2 w 18"/>
                <a:gd name="T37" fmla="*/ 2 h 17"/>
                <a:gd name="T38" fmla="*/ 5 w 18"/>
                <a:gd name="T39" fmla="*/ 0 h 17"/>
                <a:gd name="T40" fmla="*/ 9 w 18"/>
                <a:gd name="T41" fmla="*/ 0 h 17"/>
                <a:gd name="T42" fmla="*/ 9 w 18"/>
                <a:gd name="T43" fmla="*/ 0 h 1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"/>
                <a:gd name="T67" fmla="*/ 0 h 17"/>
                <a:gd name="T68" fmla="*/ 18 w 18"/>
                <a:gd name="T69" fmla="*/ 17 h 1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" h="17">
                  <a:moveTo>
                    <a:pt x="9" y="0"/>
                  </a:moveTo>
                  <a:lnTo>
                    <a:pt x="9" y="0"/>
                  </a:lnTo>
                  <a:lnTo>
                    <a:pt x="13" y="0"/>
                  </a:lnTo>
                  <a:lnTo>
                    <a:pt x="15" y="2"/>
                  </a:lnTo>
                  <a:lnTo>
                    <a:pt x="17" y="5"/>
                  </a:lnTo>
                  <a:lnTo>
                    <a:pt x="18" y="9"/>
                  </a:lnTo>
                  <a:lnTo>
                    <a:pt x="17" y="13"/>
                  </a:lnTo>
                  <a:lnTo>
                    <a:pt x="15" y="15"/>
                  </a:lnTo>
                  <a:lnTo>
                    <a:pt x="13" y="17"/>
                  </a:lnTo>
                  <a:lnTo>
                    <a:pt x="9" y="17"/>
                  </a:lnTo>
                  <a:lnTo>
                    <a:pt x="5" y="17"/>
                  </a:lnTo>
                  <a:lnTo>
                    <a:pt x="2" y="15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5"/>
                  </a:lnTo>
                  <a:lnTo>
                    <a:pt x="2" y="2"/>
                  </a:lnTo>
                  <a:lnTo>
                    <a:pt x="5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" name="Freeform 2582">
              <a:extLst>
                <a:ext uri="{FF2B5EF4-FFF2-40B4-BE49-F238E27FC236}">
                  <a16:creationId xmlns:a16="http://schemas.microsoft.com/office/drawing/2014/main" id="{ED7AA7C5-C390-4F40-BD17-CB90DDAF6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863" y="3365500"/>
              <a:ext cx="20638" cy="20638"/>
            </a:xfrm>
            <a:custGeom>
              <a:avLst/>
              <a:gdLst>
                <a:gd name="T0" fmla="*/ 6 w 13"/>
                <a:gd name="T1" fmla="*/ 0 h 13"/>
                <a:gd name="T2" fmla="*/ 6 w 13"/>
                <a:gd name="T3" fmla="*/ 0 h 13"/>
                <a:gd name="T4" fmla="*/ 11 w 13"/>
                <a:gd name="T5" fmla="*/ 2 h 13"/>
                <a:gd name="T6" fmla="*/ 13 w 13"/>
                <a:gd name="T7" fmla="*/ 6 h 13"/>
                <a:gd name="T8" fmla="*/ 13 w 13"/>
                <a:gd name="T9" fmla="*/ 6 h 13"/>
                <a:gd name="T10" fmla="*/ 11 w 13"/>
                <a:gd name="T11" fmla="*/ 11 h 13"/>
                <a:gd name="T12" fmla="*/ 6 w 13"/>
                <a:gd name="T13" fmla="*/ 13 h 13"/>
                <a:gd name="T14" fmla="*/ 6 w 13"/>
                <a:gd name="T15" fmla="*/ 13 h 13"/>
                <a:gd name="T16" fmla="*/ 2 w 13"/>
                <a:gd name="T17" fmla="*/ 11 h 13"/>
                <a:gd name="T18" fmla="*/ 0 w 13"/>
                <a:gd name="T19" fmla="*/ 6 h 13"/>
                <a:gd name="T20" fmla="*/ 0 w 13"/>
                <a:gd name="T21" fmla="*/ 6 h 13"/>
                <a:gd name="T22" fmla="*/ 2 w 13"/>
                <a:gd name="T23" fmla="*/ 2 h 13"/>
                <a:gd name="T24" fmla="*/ 6 w 13"/>
                <a:gd name="T25" fmla="*/ 0 h 13"/>
                <a:gd name="T26" fmla="*/ 6 w 13"/>
                <a:gd name="T27" fmla="*/ 0 h 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3"/>
                <a:gd name="T43" fmla="*/ 0 h 13"/>
                <a:gd name="T44" fmla="*/ 13 w 13"/>
                <a:gd name="T45" fmla="*/ 13 h 1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3" h="13">
                  <a:moveTo>
                    <a:pt x="6" y="0"/>
                  </a:moveTo>
                  <a:lnTo>
                    <a:pt x="6" y="0"/>
                  </a:lnTo>
                  <a:lnTo>
                    <a:pt x="11" y="2"/>
                  </a:lnTo>
                  <a:lnTo>
                    <a:pt x="13" y="6"/>
                  </a:lnTo>
                  <a:lnTo>
                    <a:pt x="11" y="11"/>
                  </a:lnTo>
                  <a:lnTo>
                    <a:pt x="6" y="13"/>
                  </a:lnTo>
                  <a:lnTo>
                    <a:pt x="2" y="11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Freeform 2583">
              <a:extLst>
                <a:ext uri="{FF2B5EF4-FFF2-40B4-BE49-F238E27FC236}">
                  <a16:creationId xmlns:a16="http://schemas.microsoft.com/office/drawing/2014/main" id="{51E7805D-C9B6-4BFD-AC9C-41BB099D4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851" y="3389313"/>
              <a:ext cx="17463" cy="17463"/>
            </a:xfrm>
            <a:custGeom>
              <a:avLst/>
              <a:gdLst>
                <a:gd name="T0" fmla="*/ 6 w 11"/>
                <a:gd name="T1" fmla="*/ 0 h 11"/>
                <a:gd name="T2" fmla="*/ 6 w 11"/>
                <a:gd name="T3" fmla="*/ 0 h 11"/>
                <a:gd name="T4" fmla="*/ 9 w 11"/>
                <a:gd name="T5" fmla="*/ 2 h 11"/>
                <a:gd name="T6" fmla="*/ 11 w 11"/>
                <a:gd name="T7" fmla="*/ 6 h 11"/>
                <a:gd name="T8" fmla="*/ 11 w 11"/>
                <a:gd name="T9" fmla="*/ 6 h 11"/>
                <a:gd name="T10" fmla="*/ 9 w 11"/>
                <a:gd name="T11" fmla="*/ 9 h 11"/>
                <a:gd name="T12" fmla="*/ 6 w 11"/>
                <a:gd name="T13" fmla="*/ 11 h 11"/>
                <a:gd name="T14" fmla="*/ 6 w 11"/>
                <a:gd name="T15" fmla="*/ 11 h 11"/>
                <a:gd name="T16" fmla="*/ 2 w 11"/>
                <a:gd name="T17" fmla="*/ 9 h 11"/>
                <a:gd name="T18" fmla="*/ 0 w 11"/>
                <a:gd name="T19" fmla="*/ 6 h 11"/>
                <a:gd name="T20" fmla="*/ 0 w 11"/>
                <a:gd name="T21" fmla="*/ 6 h 11"/>
                <a:gd name="T22" fmla="*/ 2 w 11"/>
                <a:gd name="T23" fmla="*/ 2 h 11"/>
                <a:gd name="T24" fmla="*/ 6 w 11"/>
                <a:gd name="T25" fmla="*/ 0 h 11"/>
                <a:gd name="T26" fmla="*/ 6 w 11"/>
                <a:gd name="T27" fmla="*/ 0 h 1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1"/>
                <a:gd name="T43" fmla="*/ 0 h 11"/>
                <a:gd name="T44" fmla="*/ 11 w 11"/>
                <a:gd name="T45" fmla="*/ 11 h 1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1" h="11">
                  <a:moveTo>
                    <a:pt x="6" y="0"/>
                  </a:moveTo>
                  <a:lnTo>
                    <a:pt x="6" y="0"/>
                  </a:lnTo>
                  <a:lnTo>
                    <a:pt x="9" y="2"/>
                  </a:lnTo>
                  <a:lnTo>
                    <a:pt x="11" y="6"/>
                  </a:lnTo>
                  <a:lnTo>
                    <a:pt x="9" y="9"/>
                  </a:lnTo>
                  <a:lnTo>
                    <a:pt x="6" y="11"/>
                  </a:lnTo>
                  <a:lnTo>
                    <a:pt x="2" y="9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3931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176" y="432259"/>
            <a:ext cx="9529893" cy="365130"/>
          </a:xfrm>
        </p:spPr>
        <p:txBody>
          <a:bodyPr/>
          <a:lstStyle/>
          <a:p>
            <a:r>
              <a:rPr lang="en-US" altLang="ko-KR" dirty="0"/>
              <a:t>Quality Management of Construction Work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259976-49B8-43AB-A75A-76C4FDEA5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97" y="1078669"/>
            <a:ext cx="10453816" cy="6482594"/>
          </a:xfrm>
        </p:spPr>
        <p:txBody>
          <a:bodyPr/>
          <a:lstStyle/>
          <a:p>
            <a:r>
              <a:rPr lang="en-US" altLang="ko-KR" dirty="0"/>
              <a:t>Quality management</a:t>
            </a:r>
            <a:endParaRPr lang="ko-KR" altLang="en-US" b="0" dirty="0"/>
          </a:p>
        </p:txBody>
      </p:sp>
      <p:sp>
        <p:nvSpPr>
          <p:cNvPr id="40" name="모서리가 둥근 직사각형 41">
            <a:extLst>
              <a:ext uri="{FF2B5EF4-FFF2-40B4-BE49-F238E27FC236}">
                <a16:creationId xmlns:a16="http://schemas.microsoft.com/office/drawing/2014/main" id="{80976655-63FA-4311-933E-1AB5B455A8BB}"/>
              </a:ext>
            </a:extLst>
          </p:cNvPr>
          <p:cNvSpPr/>
          <p:nvPr/>
        </p:nvSpPr>
        <p:spPr>
          <a:xfrm>
            <a:off x="450156" y="1728403"/>
            <a:ext cx="1823267" cy="78059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gradFill>
                  <a:gsLst>
                    <a:gs pos="60417">
                      <a:srgbClr val="143372"/>
                    </a:gs>
                    <a:gs pos="44167">
                      <a:srgbClr val="143372"/>
                    </a:gs>
                  </a:gsLst>
                  <a:lin ang="5400000" scaled="1"/>
                </a:gradFill>
                <a:latin typeface="+mj-ea"/>
                <a:ea typeface="+mj-ea"/>
                <a:cs typeface="Arial" panose="020B0604020202020204" pitchFamily="34" charset="0"/>
              </a:rPr>
              <a:t>Definition of quality management</a:t>
            </a:r>
          </a:p>
        </p:txBody>
      </p:sp>
      <p:sp>
        <p:nvSpPr>
          <p:cNvPr id="41" name="모서리가 둥근 직사각형 42">
            <a:extLst>
              <a:ext uri="{FF2B5EF4-FFF2-40B4-BE49-F238E27FC236}">
                <a16:creationId xmlns:a16="http://schemas.microsoft.com/office/drawing/2014/main" id="{B05335E9-ADCE-4A35-913B-D665FC321115}"/>
              </a:ext>
            </a:extLst>
          </p:cNvPr>
          <p:cNvSpPr/>
          <p:nvPr/>
        </p:nvSpPr>
        <p:spPr>
          <a:xfrm>
            <a:off x="465668" y="3014832"/>
            <a:ext cx="1807756" cy="801803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gradFill>
                  <a:gsLst>
                    <a:gs pos="60417">
                      <a:srgbClr val="143372"/>
                    </a:gs>
                    <a:gs pos="44167">
                      <a:srgbClr val="143372"/>
                    </a:gs>
                  </a:gsLst>
                  <a:lin ang="5400000" scaled="1"/>
                </a:gradFill>
                <a:latin typeface="+mj-ea"/>
                <a:ea typeface="+mj-ea"/>
                <a:cs typeface="Arial" panose="020B0604020202020204" pitchFamily="34" charset="0"/>
              </a:rPr>
              <a:t>Purpose of quality management</a:t>
            </a:r>
          </a:p>
        </p:txBody>
      </p:sp>
      <p:sp>
        <p:nvSpPr>
          <p:cNvPr id="42" name="모서리가 둥근 직사각형 43">
            <a:extLst>
              <a:ext uri="{FF2B5EF4-FFF2-40B4-BE49-F238E27FC236}">
                <a16:creationId xmlns:a16="http://schemas.microsoft.com/office/drawing/2014/main" id="{CF71DCD6-B41B-41C6-9B72-E66994714A86}"/>
              </a:ext>
            </a:extLst>
          </p:cNvPr>
          <p:cNvSpPr/>
          <p:nvPr/>
        </p:nvSpPr>
        <p:spPr>
          <a:xfrm>
            <a:off x="450156" y="4350986"/>
            <a:ext cx="1823267" cy="804891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gradFill>
                  <a:gsLst>
                    <a:gs pos="60417">
                      <a:srgbClr val="143372"/>
                    </a:gs>
                    <a:gs pos="44167">
                      <a:srgbClr val="143372"/>
                    </a:gs>
                  </a:gsLst>
                  <a:lin ang="5400000" scaled="1"/>
                </a:gradFill>
                <a:latin typeface="Arial" panose="020B0604020202020204" pitchFamily="34" charset="0"/>
                <a:ea typeface="KoPub돋움체 Medium" panose="02020603020101020101" pitchFamily="18" charset="-127"/>
                <a:cs typeface="Arial" panose="020B0604020202020204" pitchFamily="34" charset="0"/>
              </a:rPr>
              <a:t>Purpose of quality test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B257D89-D89D-4060-8F4D-4E7E36C38CF2}"/>
              </a:ext>
            </a:extLst>
          </p:cNvPr>
          <p:cNvSpPr/>
          <p:nvPr/>
        </p:nvSpPr>
        <p:spPr>
          <a:xfrm>
            <a:off x="2394371" y="1584387"/>
            <a:ext cx="7910903" cy="1082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SzPct val="80000"/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Quality management by introducing quality management techniques at all stages of planning, investigation, design, construction, etc.</a:t>
            </a:r>
          </a:p>
          <a:p>
            <a:pPr>
              <a:spcBef>
                <a:spcPts val="1000"/>
              </a:spcBef>
              <a:buSzPct val="80000"/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Quality management activities for construction performance conducted through inspection and inspection of materials and construction conditions used at construction sites</a:t>
            </a:r>
          </a:p>
        </p:txBody>
      </p:sp>
      <p:sp>
        <p:nvSpPr>
          <p:cNvPr id="51" name="Rectangle 25">
            <a:extLst>
              <a:ext uri="{FF2B5EF4-FFF2-40B4-BE49-F238E27FC236}">
                <a16:creationId xmlns:a16="http://schemas.microsoft.com/office/drawing/2014/main" id="{5710594F-2045-4B35-BE36-9564B935B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591" y="1512379"/>
            <a:ext cx="9824653" cy="45719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0" lang="ko-KR" altLang="en-US">
              <a:latin typeface="Arial Black" panose="020B0A04020102020204" pitchFamily="34" charset="0"/>
              <a:ea typeface="HY신명조" panose="02030600000101010101" pitchFamily="18" charset="-127"/>
            </a:endParaRPr>
          </a:p>
        </p:txBody>
      </p:sp>
      <p:sp>
        <p:nvSpPr>
          <p:cNvPr id="52" name="Rectangle 25">
            <a:extLst>
              <a:ext uri="{FF2B5EF4-FFF2-40B4-BE49-F238E27FC236}">
                <a16:creationId xmlns:a16="http://schemas.microsoft.com/office/drawing/2014/main" id="{6FEE530B-BF8B-48FD-9A84-A0417B1B8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591" y="2690796"/>
            <a:ext cx="9824653" cy="45719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0" lang="ko-KR" altLang="en-US">
              <a:latin typeface="Arial Black" panose="020B0A04020102020204" pitchFamily="34" charset="0"/>
              <a:ea typeface="HY신명조" panose="02030600000101010101" pitchFamily="18" charset="-127"/>
            </a:endParaRPr>
          </a:p>
        </p:txBody>
      </p:sp>
      <p:sp>
        <p:nvSpPr>
          <p:cNvPr id="53" name="Rectangle 25">
            <a:extLst>
              <a:ext uri="{FF2B5EF4-FFF2-40B4-BE49-F238E27FC236}">
                <a16:creationId xmlns:a16="http://schemas.microsoft.com/office/drawing/2014/main" id="{2038FF8F-766E-4D49-AA2B-3EF3596F3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22" y="4094952"/>
            <a:ext cx="9820922" cy="45719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0" lang="ko-KR" altLang="en-US">
              <a:latin typeface="Arial Black" panose="020B0A04020102020204" pitchFamily="34" charset="0"/>
              <a:ea typeface="HY신명조" panose="02030600000101010101" pitchFamily="18" charset="-127"/>
            </a:endParaRPr>
          </a:p>
        </p:txBody>
      </p:sp>
      <p:sp>
        <p:nvSpPr>
          <p:cNvPr id="54" name="Rectangle 25">
            <a:extLst>
              <a:ext uri="{FF2B5EF4-FFF2-40B4-BE49-F238E27FC236}">
                <a16:creationId xmlns:a16="http://schemas.microsoft.com/office/drawing/2014/main" id="{42D57872-D458-4403-8023-625E514F1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591" y="5355092"/>
            <a:ext cx="9820922" cy="45719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0" lang="ko-KR" altLang="en-US">
              <a:latin typeface="Arial Black" panose="020B0A04020102020204" pitchFamily="34" charset="0"/>
              <a:ea typeface="HY신명조" panose="0203060000010101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257D89-D89D-4060-8F4D-4E7E36C38CF2}"/>
              </a:ext>
            </a:extLst>
          </p:cNvPr>
          <p:cNvSpPr/>
          <p:nvPr/>
        </p:nvSpPr>
        <p:spPr>
          <a:xfrm>
            <a:off x="2394372" y="2770872"/>
            <a:ext cx="7596844" cy="1297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SzPct val="80000"/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A generic term for all means and systems to economically produce products of quality that meet the needs of the contractor</a:t>
            </a:r>
          </a:p>
          <a:p>
            <a:pPr>
              <a:spcBef>
                <a:spcPts val="1000"/>
              </a:spcBef>
              <a:buSzPct val="80000"/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Conduct inspections and tests at every stage of the process, identify problems early, and guide them to proceed with the construction as intended to ensure reliability of the construction work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257D89-D89D-4060-8F4D-4E7E36C38CF2}"/>
              </a:ext>
            </a:extLst>
          </p:cNvPr>
          <p:cNvSpPr/>
          <p:nvPr/>
        </p:nvSpPr>
        <p:spPr>
          <a:xfrm>
            <a:off x="2394372" y="4210451"/>
            <a:ext cx="7596844" cy="1082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SzPct val="80000"/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Test and investigate the characteristics of a sample or specimen of a material or product for quality control and generate data</a:t>
            </a:r>
          </a:p>
          <a:p>
            <a:pPr>
              <a:spcBef>
                <a:spcPts val="1000"/>
              </a:spcBef>
              <a:buSzPct val="80000"/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Objectively evaluating the quality of construction to induce sound construction, such as prevention of poor construction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4125238" y="5568849"/>
            <a:ext cx="2584652" cy="2173821"/>
            <a:chOff x="3545639" y="2515060"/>
            <a:chExt cx="2584652" cy="2173821"/>
          </a:xfrm>
        </p:grpSpPr>
        <p:grpSp>
          <p:nvGrpSpPr>
            <p:cNvPr id="31" name="그룹 30"/>
            <p:cNvGrpSpPr/>
            <p:nvPr/>
          </p:nvGrpSpPr>
          <p:grpSpPr>
            <a:xfrm>
              <a:off x="3673139" y="2515060"/>
              <a:ext cx="1855693" cy="2173821"/>
              <a:chOff x="3673139" y="2515060"/>
              <a:chExt cx="1855693" cy="2173821"/>
            </a:xfrm>
          </p:grpSpPr>
          <p:sp>
            <p:nvSpPr>
              <p:cNvPr id="35" name="막힌 원호 34"/>
              <p:cNvSpPr/>
              <p:nvPr/>
            </p:nvSpPr>
            <p:spPr>
              <a:xfrm rot="7138703">
                <a:off x="3680982" y="2589369"/>
                <a:ext cx="1847850" cy="1847850"/>
              </a:xfrm>
              <a:prstGeom prst="blockArc">
                <a:avLst>
                  <a:gd name="adj1" fmla="val 10800000"/>
                  <a:gd name="adj2" fmla="val 17441048"/>
                  <a:gd name="adj3" fmla="val 23002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HY울릉도M" panose="02030600000101010101" pitchFamily="18" charset="-127"/>
                  <a:ea typeface="HY울릉도M" panose="02030600000101010101" pitchFamily="18" charset="-127"/>
                </a:endParaRPr>
              </a:p>
            </p:txBody>
          </p:sp>
          <p:sp>
            <p:nvSpPr>
              <p:cNvPr id="36" name="막힌 원호 12"/>
              <p:cNvSpPr/>
              <p:nvPr/>
            </p:nvSpPr>
            <p:spPr>
              <a:xfrm rot="21381709">
                <a:off x="3673139" y="2515060"/>
                <a:ext cx="1522521" cy="1009574"/>
              </a:xfrm>
              <a:custGeom>
                <a:avLst/>
                <a:gdLst/>
                <a:ahLst/>
                <a:cxnLst/>
                <a:rect l="l" t="t" r="r" b="b"/>
                <a:pathLst>
                  <a:path w="1522521" h="1009574">
                    <a:moveTo>
                      <a:pt x="1307714" y="0"/>
                    </a:moveTo>
                    <a:lnTo>
                      <a:pt x="1522521" y="477628"/>
                    </a:lnTo>
                    <a:lnTo>
                      <a:pt x="1025626" y="643051"/>
                    </a:lnTo>
                    <a:lnTo>
                      <a:pt x="1072538" y="536109"/>
                    </a:lnTo>
                    <a:cubicBezTo>
                      <a:pt x="927088" y="487666"/>
                      <a:pt x="767169" y="511447"/>
                      <a:pt x="640222" y="599212"/>
                    </a:cubicBezTo>
                    <a:cubicBezTo>
                      <a:pt x="505470" y="692373"/>
                      <a:pt x="425042" y="845754"/>
                      <a:pt x="425042" y="1009574"/>
                    </a:cubicBezTo>
                    <a:lnTo>
                      <a:pt x="0" y="1009574"/>
                    </a:lnTo>
                    <a:cubicBezTo>
                      <a:pt x="0" y="706181"/>
                      <a:pt x="148951" y="422121"/>
                      <a:pt x="398511" y="249589"/>
                    </a:cubicBezTo>
                    <a:cubicBezTo>
                      <a:pt x="646493" y="78147"/>
                      <a:pt x="962407" y="38539"/>
                      <a:pt x="1244764" y="14350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HY울릉도M" panose="02030600000101010101" pitchFamily="18" charset="-127"/>
                  <a:ea typeface="HY울릉도M" panose="02030600000101010101" pitchFamily="18" charset="-127"/>
                </a:endParaRPr>
              </a:p>
            </p:txBody>
          </p:sp>
          <p:sp>
            <p:nvSpPr>
              <p:cNvPr id="37" name="막힌 원호 17"/>
              <p:cNvSpPr/>
              <p:nvPr/>
            </p:nvSpPr>
            <p:spPr>
              <a:xfrm rot="14222886">
                <a:off x="3519587" y="3412607"/>
                <a:ext cx="1534540" cy="1018008"/>
              </a:xfrm>
              <a:custGeom>
                <a:avLst/>
                <a:gdLst/>
                <a:ahLst/>
                <a:cxnLst/>
                <a:rect l="l" t="t" r="r" b="b"/>
                <a:pathLst>
                  <a:path w="1534540" h="1018008">
                    <a:moveTo>
                      <a:pt x="1534540" y="419654"/>
                    </a:moveTo>
                    <a:lnTo>
                      <a:pt x="1069376" y="622167"/>
                    </a:lnTo>
                    <a:lnTo>
                      <a:pt x="1090568" y="548945"/>
                    </a:lnTo>
                    <a:cubicBezTo>
                      <a:pt x="940027" y="494288"/>
                      <a:pt x="772283" y="516345"/>
                      <a:pt x="640222" y="607646"/>
                    </a:cubicBezTo>
                    <a:cubicBezTo>
                      <a:pt x="505470" y="700807"/>
                      <a:pt x="425042" y="854188"/>
                      <a:pt x="425042" y="1018008"/>
                    </a:cubicBezTo>
                    <a:lnTo>
                      <a:pt x="0" y="1018008"/>
                    </a:lnTo>
                    <a:cubicBezTo>
                      <a:pt x="0" y="714615"/>
                      <a:pt x="148951" y="430555"/>
                      <a:pt x="398511" y="258023"/>
                    </a:cubicBezTo>
                    <a:cubicBezTo>
                      <a:pt x="636102" y="93765"/>
                      <a:pt x="936053" y="50523"/>
                      <a:pt x="1208699" y="140780"/>
                    </a:cubicBezTo>
                    <a:lnTo>
                      <a:pt x="1249444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chemeClr val="tx1"/>
                  </a:solidFill>
                  <a:latin typeface="HY울릉도M" panose="02030600000101010101" pitchFamily="18" charset="-127"/>
                  <a:ea typeface="HY울릉도M" panose="02030600000101010101" pitchFamily="18" charset="-127"/>
                </a:endParaRPr>
              </a:p>
            </p:txBody>
          </p:sp>
          <p:sp>
            <p:nvSpPr>
              <p:cNvPr id="38" name="순서도: 병합 37"/>
              <p:cNvSpPr/>
              <p:nvPr/>
            </p:nvSpPr>
            <p:spPr>
              <a:xfrm rot="2326778">
                <a:off x="4672240" y="4006942"/>
                <a:ext cx="675283" cy="356194"/>
              </a:xfrm>
              <a:prstGeom prst="flowChartMerg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HY울릉도M" panose="02030600000101010101" pitchFamily="18" charset="-127"/>
                  <a:ea typeface="HY울릉도M" panose="02030600000101010101" pitchFamily="18" charset="-127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5020692" y="3339529"/>
              <a:ext cx="11095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ea typeface="HY울릉도M" panose="02030600000101010101" pitchFamily="18" charset="-127"/>
                  <a:cs typeface="Arial" panose="020B0604020202020204" pitchFamily="34" charset="0"/>
                </a:rPr>
                <a:t>Constructor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45639" y="3985060"/>
              <a:ext cx="12378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ea typeface="HY울릉도M" panose="02030600000101010101" pitchFamily="18" charset="-127"/>
                  <a:cs typeface="Arial" panose="020B0604020202020204" pitchFamily="34" charset="0"/>
                </a:rPr>
                <a:t>Manufacturer</a:t>
              </a:r>
              <a:endParaRPr lang="ko-KR" altLang="en-US" sz="1400" dirty="0">
                <a:latin typeface="Arial" panose="020B0604020202020204" pitchFamily="34" charset="0"/>
                <a:ea typeface="HY울릉도M" panose="0203060000010101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758989" y="2707062"/>
              <a:ext cx="1019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latin typeface="Arial" panose="020B0604020202020204" pitchFamily="34" charset="0"/>
                  <a:ea typeface="HY울릉도M" panose="02030600000101010101" pitchFamily="18" charset="-127"/>
                  <a:cs typeface="Arial" panose="020B0604020202020204" pitchFamily="34" charset="0"/>
                </a:rPr>
                <a:t>Contractor</a:t>
              </a:r>
              <a:endParaRPr lang="ko-KR" altLang="en-US" sz="1400" dirty="0">
                <a:latin typeface="Arial" panose="020B0604020202020204" pitchFamily="34" charset="0"/>
                <a:ea typeface="HY울릉도M" panose="0203060000010101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818650" y="6404129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Arial" panose="020B0604020202020204" pitchFamily="34" charset="0"/>
                <a:ea typeface="HY울릉도M" panose="02030600000101010101" pitchFamily="18" charset="-127"/>
                <a:cs typeface="Arial" panose="020B0604020202020204" pitchFamily="34" charset="0"/>
              </a:rPr>
              <a:t>Quality</a:t>
            </a:r>
            <a:endParaRPr lang="ko-KR" altLang="en-US" sz="1400" dirty="0">
              <a:latin typeface="Arial" panose="020B0604020202020204" pitchFamily="34" charset="0"/>
              <a:ea typeface="HY울릉도M" panose="02030600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48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176" y="432259"/>
            <a:ext cx="9529893" cy="365130"/>
          </a:xfrm>
        </p:spPr>
        <p:txBody>
          <a:bodyPr/>
          <a:lstStyle/>
          <a:p>
            <a:r>
              <a:rPr lang="en-US" altLang="ko-KR" dirty="0"/>
              <a:t>Quality Management of Construction Work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259976-49B8-43AB-A75A-76C4FDEA5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97" y="1078669"/>
            <a:ext cx="10453816" cy="6482594"/>
          </a:xfrm>
        </p:spPr>
        <p:txBody>
          <a:bodyPr/>
          <a:lstStyle/>
          <a:p>
            <a:r>
              <a:rPr lang="en-US" altLang="ko-KR" dirty="0"/>
              <a:t>Characteristics of Quality Management in Construction Projects</a:t>
            </a:r>
            <a:endParaRPr lang="ko-KR" altLang="en-US" b="0" dirty="0"/>
          </a:p>
        </p:txBody>
      </p:sp>
      <p:sp>
        <p:nvSpPr>
          <p:cNvPr id="40" name="모서리가 둥근 직사각형 41">
            <a:extLst>
              <a:ext uri="{FF2B5EF4-FFF2-40B4-BE49-F238E27FC236}">
                <a16:creationId xmlns:a16="http://schemas.microsoft.com/office/drawing/2014/main" id="{80976655-63FA-4311-933E-1AB5B455A8BB}"/>
              </a:ext>
            </a:extLst>
          </p:cNvPr>
          <p:cNvSpPr/>
          <p:nvPr/>
        </p:nvSpPr>
        <p:spPr>
          <a:xfrm>
            <a:off x="499531" y="2094065"/>
            <a:ext cx="2686929" cy="581772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gradFill>
                  <a:gsLst>
                    <a:gs pos="60417">
                      <a:srgbClr val="143372"/>
                    </a:gs>
                    <a:gs pos="44167">
                      <a:srgbClr val="143372"/>
                    </a:gs>
                  </a:gsLst>
                  <a:lin ang="5400000" scaled="1"/>
                </a:gradFill>
                <a:latin typeface="+mj-ea"/>
                <a:ea typeface="+mj-ea"/>
                <a:cs typeface="Arial" panose="020B0604020202020204" pitchFamily="34" charset="0"/>
              </a:rPr>
              <a:t>Specificity of Construction Production</a:t>
            </a:r>
          </a:p>
        </p:txBody>
      </p:sp>
      <p:sp>
        <p:nvSpPr>
          <p:cNvPr id="41" name="모서리가 둥근 직사각형 42">
            <a:extLst>
              <a:ext uri="{FF2B5EF4-FFF2-40B4-BE49-F238E27FC236}">
                <a16:creationId xmlns:a16="http://schemas.microsoft.com/office/drawing/2014/main" id="{B05335E9-ADCE-4A35-913B-D665FC321115}"/>
              </a:ext>
            </a:extLst>
          </p:cNvPr>
          <p:cNvSpPr/>
          <p:nvPr/>
        </p:nvSpPr>
        <p:spPr>
          <a:xfrm>
            <a:off x="501670" y="2982637"/>
            <a:ext cx="2684789" cy="581772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gradFill>
                  <a:gsLst>
                    <a:gs pos="60417">
                      <a:srgbClr val="143372"/>
                    </a:gs>
                    <a:gs pos="44167">
                      <a:srgbClr val="143372"/>
                    </a:gs>
                  </a:gsLst>
                  <a:lin ang="5400000" scaled="1"/>
                </a:gradFill>
                <a:latin typeface="+mj-ea"/>
                <a:ea typeface="+mj-ea"/>
                <a:cs typeface="Arial" panose="020B0604020202020204" pitchFamily="34" charset="0"/>
              </a:rPr>
              <a:t>Lack of awareness of quality management</a:t>
            </a:r>
          </a:p>
        </p:txBody>
      </p:sp>
      <p:sp>
        <p:nvSpPr>
          <p:cNvPr id="42" name="모서리가 둥근 직사각형 43">
            <a:extLst>
              <a:ext uri="{FF2B5EF4-FFF2-40B4-BE49-F238E27FC236}">
                <a16:creationId xmlns:a16="http://schemas.microsoft.com/office/drawing/2014/main" id="{CF71DCD6-B41B-41C6-9B72-E66994714A86}"/>
              </a:ext>
            </a:extLst>
          </p:cNvPr>
          <p:cNvSpPr/>
          <p:nvPr/>
        </p:nvSpPr>
        <p:spPr>
          <a:xfrm>
            <a:off x="499097" y="3885255"/>
            <a:ext cx="2687362" cy="581772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gradFill>
                  <a:gsLst>
                    <a:gs pos="60417">
                      <a:srgbClr val="143372"/>
                    </a:gs>
                    <a:gs pos="44167">
                      <a:srgbClr val="143372"/>
                    </a:gs>
                  </a:gsLst>
                  <a:lin ang="5400000" scaled="1"/>
                </a:gradFill>
                <a:latin typeface="+mn-ea"/>
                <a:cs typeface="Arial" panose="020B0604020202020204" pitchFamily="34" charset="0"/>
              </a:rPr>
              <a:t>A variety of environment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B257D89-D89D-4060-8F4D-4E7E36C38CF2}"/>
              </a:ext>
            </a:extLst>
          </p:cNvPr>
          <p:cNvSpPr/>
          <p:nvPr/>
        </p:nvSpPr>
        <p:spPr>
          <a:xfrm>
            <a:off x="3294472" y="1996787"/>
            <a:ext cx="7056784" cy="651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SzPct val="80000"/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The one-piece order industry</a:t>
            </a:r>
          </a:p>
          <a:p>
            <a:pPr>
              <a:spcBef>
                <a:spcPts val="1000"/>
              </a:spcBef>
              <a:buSzPct val="80000"/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Depending on the content and conditions</a:t>
            </a:r>
          </a:p>
        </p:txBody>
      </p:sp>
      <p:sp>
        <p:nvSpPr>
          <p:cNvPr id="51" name="Rectangle 25">
            <a:extLst>
              <a:ext uri="{FF2B5EF4-FFF2-40B4-BE49-F238E27FC236}">
                <a16:creationId xmlns:a16="http://schemas.microsoft.com/office/drawing/2014/main" id="{5710594F-2045-4B35-BE36-9564B935B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591" y="1924779"/>
            <a:ext cx="9572625" cy="45719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0" lang="ko-KR" altLang="en-US">
              <a:latin typeface="Arial Black" panose="020B0A04020102020204" pitchFamily="34" charset="0"/>
              <a:ea typeface="HY신명조" panose="02030600000101010101" pitchFamily="18" charset="-127"/>
            </a:endParaRPr>
          </a:p>
        </p:txBody>
      </p:sp>
      <p:sp>
        <p:nvSpPr>
          <p:cNvPr id="52" name="Rectangle 25">
            <a:extLst>
              <a:ext uri="{FF2B5EF4-FFF2-40B4-BE49-F238E27FC236}">
                <a16:creationId xmlns:a16="http://schemas.microsoft.com/office/drawing/2014/main" id="{6FEE530B-BF8B-48FD-9A84-A0417B1B8F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591" y="2815164"/>
            <a:ext cx="9572625" cy="45719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0" lang="ko-KR" altLang="en-US">
              <a:latin typeface="Arial Black" panose="020B0A04020102020204" pitchFamily="34" charset="0"/>
              <a:ea typeface="HY신명조" panose="02030600000101010101" pitchFamily="18" charset="-127"/>
            </a:endParaRPr>
          </a:p>
        </p:txBody>
      </p:sp>
      <p:sp>
        <p:nvSpPr>
          <p:cNvPr id="53" name="Rectangle 25">
            <a:extLst>
              <a:ext uri="{FF2B5EF4-FFF2-40B4-BE49-F238E27FC236}">
                <a16:creationId xmlns:a16="http://schemas.microsoft.com/office/drawing/2014/main" id="{2038FF8F-766E-4D49-AA2B-3EF3596F3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22" y="3715264"/>
            <a:ext cx="9572625" cy="45719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0" lang="ko-KR" altLang="en-US">
              <a:latin typeface="Arial Black" panose="020B0A04020102020204" pitchFamily="34" charset="0"/>
              <a:ea typeface="HY신명조" panose="02030600000101010101" pitchFamily="18" charset="-127"/>
            </a:endParaRPr>
          </a:p>
        </p:txBody>
      </p:sp>
      <p:sp>
        <p:nvSpPr>
          <p:cNvPr id="54" name="Rectangle 25">
            <a:extLst>
              <a:ext uri="{FF2B5EF4-FFF2-40B4-BE49-F238E27FC236}">
                <a16:creationId xmlns:a16="http://schemas.microsoft.com/office/drawing/2014/main" id="{42D57872-D458-4403-8023-625E514F1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591" y="4608723"/>
            <a:ext cx="9572625" cy="45719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0" lang="ko-KR" altLang="en-US">
              <a:latin typeface="Arial Black" panose="020B0A04020102020204" pitchFamily="34" charset="0"/>
              <a:ea typeface="HY신명조" panose="0203060000010101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257D89-D89D-4060-8F4D-4E7E36C38CF2}"/>
              </a:ext>
            </a:extLst>
          </p:cNvPr>
          <p:cNvSpPr/>
          <p:nvPr/>
        </p:nvSpPr>
        <p:spPr>
          <a:xfrm>
            <a:off x="3325170" y="2929503"/>
            <a:ext cx="8070202" cy="651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SzPct val="80000"/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Stereotypes that only personnel should be managed</a:t>
            </a:r>
          </a:p>
          <a:p>
            <a:pPr>
              <a:spcBef>
                <a:spcPts val="1000"/>
              </a:spcBef>
              <a:buSzPct val="80000"/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Conventions that follow experience, intuition, and guts rather than data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B257D89-D89D-4060-8F4D-4E7E36C38CF2}"/>
              </a:ext>
            </a:extLst>
          </p:cNvPr>
          <p:cNvSpPr/>
          <p:nvPr/>
        </p:nvSpPr>
        <p:spPr>
          <a:xfrm>
            <a:off x="3361174" y="3849251"/>
            <a:ext cx="6990082" cy="651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SzPct val="80000"/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Different conditions such as location for each project</a:t>
            </a:r>
          </a:p>
          <a:p>
            <a:pPr>
              <a:spcBef>
                <a:spcPts val="1000"/>
              </a:spcBef>
              <a:buSzPct val="80000"/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Diversity of social and environmental quality characteristics and management</a:t>
            </a:r>
          </a:p>
        </p:txBody>
      </p:sp>
      <p:sp>
        <p:nvSpPr>
          <p:cNvPr id="39" name="모서리가 둥근 직사각형 43">
            <a:extLst>
              <a:ext uri="{FF2B5EF4-FFF2-40B4-BE49-F238E27FC236}">
                <a16:creationId xmlns:a16="http://schemas.microsoft.com/office/drawing/2014/main" id="{CF71DCD6-B41B-41C6-9B72-E66994714A86}"/>
              </a:ext>
            </a:extLst>
          </p:cNvPr>
          <p:cNvSpPr/>
          <p:nvPr/>
        </p:nvSpPr>
        <p:spPr>
          <a:xfrm>
            <a:off x="499531" y="4788743"/>
            <a:ext cx="2686927" cy="581772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600" b="1" dirty="0">
                <a:gradFill>
                  <a:gsLst>
                    <a:gs pos="60417">
                      <a:srgbClr val="143372"/>
                    </a:gs>
                    <a:gs pos="44167">
                      <a:srgbClr val="143372"/>
                    </a:gs>
                  </a:gsLst>
                  <a:lin ang="5400000" scaled="1"/>
                </a:gradFill>
                <a:latin typeface="+mn-ea"/>
                <a:cs typeface="Arial" panose="020B0604020202020204" pitchFamily="34" charset="0"/>
              </a:rPr>
              <a:t>Quality evaluation criteria unclear</a:t>
            </a:r>
          </a:p>
        </p:txBody>
      </p:sp>
      <p:sp>
        <p:nvSpPr>
          <p:cNvPr id="46" name="Rectangle 25">
            <a:extLst>
              <a:ext uri="{FF2B5EF4-FFF2-40B4-BE49-F238E27FC236}">
                <a16:creationId xmlns:a16="http://schemas.microsoft.com/office/drawing/2014/main" id="{42D57872-D458-4403-8023-625E514F12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52" y="5499108"/>
            <a:ext cx="9572625" cy="45719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0" lang="ko-KR" altLang="en-US">
              <a:latin typeface="Arial Black" panose="020B0A04020102020204" pitchFamily="34" charset="0"/>
              <a:ea typeface="HY신명조" panose="0203060000010101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B257D89-D89D-4060-8F4D-4E7E36C38CF2}"/>
              </a:ext>
            </a:extLst>
          </p:cNvPr>
          <p:cNvSpPr/>
          <p:nvPr/>
        </p:nvSpPr>
        <p:spPr>
          <a:xfrm>
            <a:off x="3327823" y="4752739"/>
            <a:ext cx="6990082" cy="651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SzPct val="80000"/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Establishing a quality-cost relationship is not specific</a:t>
            </a:r>
          </a:p>
          <a:p>
            <a:pPr>
              <a:spcBef>
                <a:spcPts val="1000"/>
              </a:spcBef>
              <a:buSzPct val="80000"/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Customer requirements vary</a:t>
            </a:r>
          </a:p>
        </p:txBody>
      </p:sp>
      <p:grpSp>
        <p:nvGrpSpPr>
          <p:cNvPr id="24" name="그룹 3324">
            <a:extLst>
              <a:ext uri="{FF2B5EF4-FFF2-40B4-BE49-F238E27FC236}">
                <a16:creationId xmlns:a16="http://schemas.microsoft.com/office/drawing/2014/main" id="{3F8D948A-F709-4AAC-AA9E-8DCA127BC848}"/>
              </a:ext>
            </a:extLst>
          </p:cNvPr>
          <p:cNvGrpSpPr>
            <a:grpSpLocks/>
          </p:cNvGrpSpPr>
          <p:nvPr/>
        </p:nvGrpSpPr>
        <p:grpSpPr bwMode="auto">
          <a:xfrm>
            <a:off x="8870653" y="6012768"/>
            <a:ext cx="1116124" cy="1045175"/>
            <a:chOff x="1274763" y="4281488"/>
            <a:chExt cx="642938" cy="609600"/>
          </a:xfrm>
        </p:grpSpPr>
        <p:sp>
          <p:nvSpPr>
            <p:cNvPr id="25" name="Freeform 2508">
              <a:extLst>
                <a:ext uri="{FF2B5EF4-FFF2-40B4-BE49-F238E27FC236}">
                  <a16:creationId xmlns:a16="http://schemas.microsoft.com/office/drawing/2014/main" id="{5E3036F5-B7C3-4BBE-8D62-3F2986F8B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1601" y="4449763"/>
              <a:ext cx="446088" cy="441325"/>
            </a:xfrm>
            <a:custGeom>
              <a:avLst/>
              <a:gdLst>
                <a:gd name="T0" fmla="*/ 134 w 281"/>
                <a:gd name="T1" fmla="*/ 6 h 278"/>
                <a:gd name="T2" fmla="*/ 0 w 281"/>
                <a:gd name="T3" fmla="*/ 140 h 278"/>
                <a:gd name="T4" fmla="*/ 0 w 281"/>
                <a:gd name="T5" fmla="*/ 242 h 278"/>
                <a:gd name="T6" fmla="*/ 0 w 281"/>
                <a:gd name="T7" fmla="*/ 242 h 278"/>
                <a:gd name="T8" fmla="*/ 2 w 281"/>
                <a:gd name="T9" fmla="*/ 251 h 278"/>
                <a:gd name="T10" fmla="*/ 3 w 281"/>
                <a:gd name="T11" fmla="*/ 258 h 278"/>
                <a:gd name="T12" fmla="*/ 5 w 281"/>
                <a:gd name="T13" fmla="*/ 264 h 278"/>
                <a:gd name="T14" fmla="*/ 9 w 281"/>
                <a:gd name="T15" fmla="*/ 269 h 278"/>
                <a:gd name="T16" fmla="*/ 14 w 281"/>
                <a:gd name="T17" fmla="*/ 273 h 278"/>
                <a:gd name="T18" fmla="*/ 20 w 281"/>
                <a:gd name="T19" fmla="*/ 277 h 278"/>
                <a:gd name="T20" fmla="*/ 27 w 281"/>
                <a:gd name="T21" fmla="*/ 278 h 278"/>
                <a:gd name="T22" fmla="*/ 36 w 281"/>
                <a:gd name="T23" fmla="*/ 278 h 278"/>
                <a:gd name="T24" fmla="*/ 97 w 281"/>
                <a:gd name="T25" fmla="*/ 278 h 278"/>
                <a:gd name="T26" fmla="*/ 97 w 281"/>
                <a:gd name="T27" fmla="*/ 137 h 278"/>
                <a:gd name="T28" fmla="*/ 97 w 281"/>
                <a:gd name="T29" fmla="*/ 137 h 278"/>
                <a:gd name="T30" fmla="*/ 97 w 281"/>
                <a:gd name="T31" fmla="*/ 133 h 278"/>
                <a:gd name="T32" fmla="*/ 99 w 281"/>
                <a:gd name="T33" fmla="*/ 131 h 278"/>
                <a:gd name="T34" fmla="*/ 103 w 281"/>
                <a:gd name="T35" fmla="*/ 129 h 278"/>
                <a:gd name="T36" fmla="*/ 106 w 281"/>
                <a:gd name="T37" fmla="*/ 127 h 278"/>
                <a:gd name="T38" fmla="*/ 176 w 281"/>
                <a:gd name="T39" fmla="*/ 127 h 278"/>
                <a:gd name="T40" fmla="*/ 176 w 281"/>
                <a:gd name="T41" fmla="*/ 127 h 278"/>
                <a:gd name="T42" fmla="*/ 178 w 281"/>
                <a:gd name="T43" fmla="*/ 129 h 278"/>
                <a:gd name="T44" fmla="*/ 182 w 281"/>
                <a:gd name="T45" fmla="*/ 131 h 278"/>
                <a:gd name="T46" fmla="*/ 184 w 281"/>
                <a:gd name="T47" fmla="*/ 133 h 278"/>
                <a:gd name="T48" fmla="*/ 184 w 281"/>
                <a:gd name="T49" fmla="*/ 137 h 278"/>
                <a:gd name="T50" fmla="*/ 184 w 281"/>
                <a:gd name="T51" fmla="*/ 278 h 278"/>
                <a:gd name="T52" fmla="*/ 245 w 281"/>
                <a:gd name="T53" fmla="*/ 278 h 278"/>
                <a:gd name="T54" fmla="*/ 245 w 281"/>
                <a:gd name="T55" fmla="*/ 278 h 278"/>
                <a:gd name="T56" fmla="*/ 254 w 281"/>
                <a:gd name="T57" fmla="*/ 278 h 278"/>
                <a:gd name="T58" fmla="*/ 261 w 281"/>
                <a:gd name="T59" fmla="*/ 277 h 278"/>
                <a:gd name="T60" fmla="*/ 267 w 281"/>
                <a:gd name="T61" fmla="*/ 273 h 278"/>
                <a:gd name="T62" fmla="*/ 272 w 281"/>
                <a:gd name="T63" fmla="*/ 269 h 278"/>
                <a:gd name="T64" fmla="*/ 276 w 281"/>
                <a:gd name="T65" fmla="*/ 264 h 278"/>
                <a:gd name="T66" fmla="*/ 280 w 281"/>
                <a:gd name="T67" fmla="*/ 258 h 278"/>
                <a:gd name="T68" fmla="*/ 281 w 281"/>
                <a:gd name="T69" fmla="*/ 251 h 278"/>
                <a:gd name="T70" fmla="*/ 281 w 281"/>
                <a:gd name="T71" fmla="*/ 242 h 278"/>
                <a:gd name="T72" fmla="*/ 281 w 281"/>
                <a:gd name="T73" fmla="*/ 138 h 278"/>
                <a:gd name="T74" fmla="*/ 149 w 281"/>
                <a:gd name="T75" fmla="*/ 6 h 278"/>
                <a:gd name="T76" fmla="*/ 149 w 281"/>
                <a:gd name="T77" fmla="*/ 6 h 278"/>
                <a:gd name="T78" fmla="*/ 145 w 281"/>
                <a:gd name="T79" fmla="*/ 2 h 278"/>
                <a:gd name="T80" fmla="*/ 141 w 281"/>
                <a:gd name="T81" fmla="*/ 0 h 278"/>
                <a:gd name="T82" fmla="*/ 138 w 281"/>
                <a:gd name="T83" fmla="*/ 2 h 278"/>
                <a:gd name="T84" fmla="*/ 134 w 281"/>
                <a:gd name="T85" fmla="*/ 6 h 278"/>
                <a:gd name="T86" fmla="*/ 134 w 281"/>
                <a:gd name="T87" fmla="*/ 6 h 2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81"/>
                <a:gd name="T133" fmla="*/ 0 h 278"/>
                <a:gd name="T134" fmla="*/ 281 w 281"/>
                <a:gd name="T135" fmla="*/ 278 h 2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81" h="278">
                  <a:moveTo>
                    <a:pt x="134" y="6"/>
                  </a:moveTo>
                  <a:lnTo>
                    <a:pt x="0" y="140"/>
                  </a:lnTo>
                  <a:lnTo>
                    <a:pt x="0" y="242"/>
                  </a:lnTo>
                  <a:lnTo>
                    <a:pt x="2" y="251"/>
                  </a:lnTo>
                  <a:lnTo>
                    <a:pt x="3" y="258"/>
                  </a:lnTo>
                  <a:lnTo>
                    <a:pt x="5" y="264"/>
                  </a:lnTo>
                  <a:lnTo>
                    <a:pt x="9" y="269"/>
                  </a:lnTo>
                  <a:lnTo>
                    <a:pt x="14" y="273"/>
                  </a:lnTo>
                  <a:lnTo>
                    <a:pt x="20" y="277"/>
                  </a:lnTo>
                  <a:lnTo>
                    <a:pt x="27" y="278"/>
                  </a:lnTo>
                  <a:lnTo>
                    <a:pt x="36" y="278"/>
                  </a:lnTo>
                  <a:lnTo>
                    <a:pt x="97" y="278"/>
                  </a:lnTo>
                  <a:lnTo>
                    <a:pt x="97" y="137"/>
                  </a:lnTo>
                  <a:lnTo>
                    <a:pt x="97" y="133"/>
                  </a:lnTo>
                  <a:lnTo>
                    <a:pt x="99" y="131"/>
                  </a:lnTo>
                  <a:lnTo>
                    <a:pt x="103" y="129"/>
                  </a:lnTo>
                  <a:lnTo>
                    <a:pt x="106" y="127"/>
                  </a:lnTo>
                  <a:lnTo>
                    <a:pt x="176" y="127"/>
                  </a:lnTo>
                  <a:lnTo>
                    <a:pt x="178" y="129"/>
                  </a:lnTo>
                  <a:lnTo>
                    <a:pt x="182" y="131"/>
                  </a:lnTo>
                  <a:lnTo>
                    <a:pt x="184" y="133"/>
                  </a:lnTo>
                  <a:lnTo>
                    <a:pt x="184" y="137"/>
                  </a:lnTo>
                  <a:lnTo>
                    <a:pt x="184" y="278"/>
                  </a:lnTo>
                  <a:lnTo>
                    <a:pt x="245" y="278"/>
                  </a:lnTo>
                  <a:lnTo>
                    <a:pt x="254" y="278"/>
                  </a:lnTo>
                  <a:lnTo>
                    <a:pt x="261" y="277"/>
                  </a:lnTo>
                  <a:lnTo>
                    <a:pt x="267" y="273"/>
                  </a:lnTo>
                  <a:lnTo>
                    <a:pt x="272" y="269"/>
                  </a:lnTo>
                  <a:lnTo>
                    <a:pt x="276" y="264"/>
                  </a:lnTo>
                  <a:lnTo>
                    <a:pt x="280" y="258"/>
                  </a:lnTo>
                  <a:lnTo>
                    <a:pt x="281" y="251"/>
                  </a:lnTo>
                  <a:lnTo>
                    <a:pt x="281" y="242"/>
                  </a:lnTo>
                  <a:lnTo>
                    <a:pt x="281" y="138"/>
                  </a:lnTo>
                  <a:lnTo>
                    <a:pt x="149" y="6"/>
                  </a:lnTo>
                  <a:lnTo>
                    <a:pt x="145" y="2"/>
                  </a:lnTo>
                  <a:lnTo>
                    <a:pt x="141" y="0"/>
                  </a:lnTo>
                  <a:lnTo>
                    <a:pt x="138" y="2"/>
                  </a:lnTo>
                  <a:lnTo>
                    <a:pt x="134" y="6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Freeform 2509">
              <a:extLst>
                <a:ext uri="{FF2B5EF4-FFF2-40B4-BE49-F238E27FC236}">
                  <a16:creationId xmlns:a16="http://schemas.microsoft.com/office/drawing/2014/main" id="{30EFFB90-5E41-448F-BFAE-80C758C78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4763" y="4281488"/>
              <a:ext cx="642938" cy="369888"/>
            </a:xfrm>
            <a:custGeom>
              <a:avLst/>
              <a:gdLst>
                <a:gd name="T0" fmla="*/ 396 w 405"/>
                <a:gd name="T1" fmla="*/ 180 h 233"/>
                <a:gd name="T2" fmla="*/ 226 w 405"/>
                <a:gd name="T3" fmla="*/ 9 h 233"/>
                <a:gd name="T4" fmla="*/ 226 w 405"/>
                <a:gd name="T5" fmla="*/ 9 h 233"/>
                <a:gd name="T6" fmla="*/ 215 w 405"/>
                <a:gd name="T7" fmla="*/ 3 h 233"/>
                <a:gd name="T8" fmla="*/ 202 w 405"/>
                <a:gd name="T9" fmla="*/ 0 h 233"/>
                <a:gd name="T10" fmla="*/ 197 w 405"/>
                <a:gd name="T11" fmla="*/ 0 h 233"/>
                <a:gd name="T12" fmla="*/ 191 w 405"/>
                <a:gd name="T13" fmla="*/ 1 h 233"/>
                <a:gd name="T14" fmla="*/ 186 w 405"/>
                <a:gd name="T15" fmla="*/ 5 h 233"/>
                <a:gd name="T16" fmla="*/ 180 w 405"/>
                <a:gd name="T17" fmla="*/ 9 h 233"/>
                <a:gd name="T18" fmla="*/ 9 w 405"/>
                <a:gd name="T19" fmla="*/ 180 h 233"/>
                <a:gd name="T20" fmla="*/ 9 w 405"/>
                <a:gd name="T21" fmla="*/ 180 h 233"/>
                <a:gd name="T22" fmla="*/ 5 w 405"/>
                <a:gd name="T23" fmla="*/ 186 h 233"/>
                <a:gd name="T24" fmla="*/ 2 w 405"/>
                <a:gd name="T25" fmla="*/ 191 h 233"/>
                <a:gd name="T26" fmla="*/ 0 w 405"/>
                <a:gd name="T27" fmla="*/ 198 h 233"/>
                <a:gd name="T28" fmla="*/ 0 w 405"/>
                <a:gd name="T29" fmla="*/ 204 h 233"/>
                <a:gd name="T30" fmla="*/ 2 w 405"/>
                <a:gd name="T31" fmla="*/ 210 h 233"/>
                <a:gd name="T32" fmla="*/ 4 w 405"/>
                <a:gd name="T33" fmla="*/ 215 h 233"/>
                <a:gd name="T34" fmla="*/ 11 w 405"/>
                <a:gd name="T35" fmla="*/ 224 h 233"/>
                <a:gd name="T36" fmla="*/ 20 w 405"/>
                <a:gd name="T37" fmla="*/ 232 h 233"/>
                <a:gd name="T38" fmla="*/ 26 w 405"/>
                <a:gd name="T39" fmla="*/ 233 h 233"/>
                <a:gd name="T40" fmla="*/ 31 w 405"/>
                <a:gd name="T41" fmla="*/ 233 h 233"/>
                <a:gd name="T42" fmla="*/ 39 w 405"/>
                <a:gd name="T43" fmla="*/ 233 h 233"/>
                <a:gd name="T44" fmla="*/ 44 w 405"/>
                <a:gd name="T45" fmla="*/ 232 h 233"/>
                <a:gd name="T46" fmla="*/ 50 w 405"/>
                <a:gd name="T47" fmla="*/ 230 h 233"/>
                <a:gd name="T48" fmla="*/ 55 w 405"/>
                <a:gd name="T49" fmla="*/ 224 h 233"/>
                <a:gd name="T50" fmla="*/ 202 w 405"/>
                <a:gd name="T51" fmla="*/ 77 h 233"/>
                <a:gd name="T52" fmla="*/ 350 w 405"/>
                <a:gd name="T53" fmla="*/ 224 h 233"/>
                <a:gd name="T54" fmla="*/ 350 w 405"/>
                <a:gd name="T55" fmla="*/ 224 h 233"/>
                <a:gd name="T56" fmla="*/ 355 w 405"/>
                <a:gd name="T57" fmla="*/ 230 h 233"/>
                <a:gd name="T58" fmla="*/ 363 w 405"/>
                <a:gd name="T59" fmla="*/ 232 h 233"/>
                <a:gd name="T60" fmla="*/ 368 w 405"/>
                <a:gd name="T61" fmla="*/ 233 h 233"/>
                <a:gd name="T62" fmla="*/ 374 w 405"/>
                <a:gd name="T63" fmla="*/ 233 h 233"/>
                <a:gd name="T64" fmla="*/ 379 w 405"/>
                <a:gd name="T65" fmla="*/ 233 h 233"/>
                <a:gd name="T66" fmla="*/ 385 w 405"/>
                <a:gd name="T67" fmla="*/ 232 h 233"/>
                <a:gd name="T68" fmla="*/ 394 w 405"/>
                <a:gd name="T69" fmla="*/ 224 h 233"/>
                <a:gd name="T70" fmla="*/ 401 w 405"/>
                <a:gd name="T71" fmla="*/ 215 h 233"/>
                <a:gd name="T72" fmla="*/ 403 w 405"/>
                <a:gd name="T73" fmla="*/ 210 h 233"/>
                <a:gd name="T74" fmla="*/ 405 w 405"/>
                <a:gd name="T75" fmla="*/ 204 h 233"/>
                <a:gd name="T76" fmla="*/ 405 w 405"/>
                <a:gd name="T77" fmla="*/ 198 h 233"/>
                <a:gd name="T78" fmla="*/ 403 w 405"/>
                <a:gd name="T79" fmla="*/ 191 h 233"/>
                <a:gd name="T80" fmla="*/ 399 w 405"/>
                <a:gd name="T81" fmla="*/ 186 h 233"/>
                <a:gd name="T82" fmla="*/ 396 w 405"/>
                <a:gd name="T83" fmla="*/ 180 h 233"/>
                <a:gd name="T84" fmla="*/ 396 w 405"/>
                <a:gd name="T85" fmla="*/ 180 h 233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05"/>
                <a:gd name="T130" fmla="*/ 0 h 233"/>
                <a:gd name="T131" fmla="*/ 405 w 405"/>
                <a:gd name="T132" fmla="*/ 233 h 233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05" h="233">
                  <a:moveTo>
                    <a:pt x="396" y="180"/>
                  </a:moveTo>
                  <a:lnTo>
                    <a:pt x="226" y="9"/>
                  </a:lnTo>
                  <a:lnTo>
                    <a:pt x="215" y="3"/>
                  </a:lnTo>
                  <a:lnTo>
                    <a:pt x="202" y="0"/>
                  </a:lnTo>
                  <a:lnTo>
                    <a:pt x="197" y="0"/>
                  </a:lnTo>
                  <a:lnTo>
                    <a:pt x="191" y="1"/>
                  </a:lnTo>
                  <a:lnTo>
                    <a:pt x="186" y="5"/>
                  </a:lnTo>
                  <a:lnTo>
                    <a:pt x="180" y="9"/>
                  </a:lnTo>
                  <a:lnTo>
                    <a:pt x="9" y="180"/>
                  </a:lnTo>
                  <a:lnTo>
                    <a:pt x="5" y="186"/>
                  </a:lnTo>
                  <a:lnTo>
                    <a:pt x="2" y="191"/>
                  </a:lnTo>
                  <a:lnTo>
                    <a:pt x="0" y="198"/>
                  </a:lnTo>
                  <a:lnTo>
                    <a:pt x="0" y="204"/>
                  </a:lnTo>
                  <a:lnTo>
                    <a:pt x="2" y="210"/>
                  </a:lnTo>
                  <a:lnTo>
                    <a:pt x="4" y="215"/>
                  </a:lnTo>
                  <a:lnTo>
                    <a:pt x="11" y="224"/>
                  </a:lnTo>
                  <a:lnTo>
                    <a:pt x="20" y="232"/>
                  </a:lnTo>
                  <a:lnTo>
                    <a:pt x="26" y="233"/>
                  </a:lnTo>
                  <a:lnTo>
                    <a:pt x="31" y="233"/>
                  </a:lnTo>
                  <a:lnTo>
                    <a:pt x="39" y="233"/>
                  </a:lnTo>
                  <a:lnTo>
                    <a:pt x="44" y="232"/>
                  </a:lnTo>
                  <a:lnTo>
                    <a:pt x="50" y="230"/>
                  </a:lnTo>
                  <a:lnTo>
                    <a:pt x="55" y="224"/>
                  </a:lnTo>
                  <a:lnTo>
                    <a:pt x="202" y="77"/>
                  </a:lnTo>
                  <a:lnTo>
                    <a:pt x="350" y="224"/>
                  </a:lnTo>
                  <a:lnTo>
                    <a:pt x="355" y="230"/>
                  </a:lnTo>
                  <a:lnTo>
                    <a:pt x="363" y="232"/>
                  </a:lnTo>
                  <a:lnTo>
                    <a:pt x="368" y="233"/>
                  </a:lnTo>
                  <a:lnTo>
                    <a:pt x="374" y="233"/>
                  </a:lnTo>
                  <a:lnTo>
                    <a:pt x="379" y="233"/>
                  </a:lnTo>
                  <a:lnTo>
                    <a:pt x="385" y="232"/>
                  </a:lnTo>
                  <a:lnTo>
                    <a:pt x="394" y="224"/>
                  </a:lnTo>
                  <a:lnTo>
                    <a:pt x="401" y="215"/>
                  </a:lnTo>
                  <a:lnTo>
                    <a:pt x="403" y="210"/>
                  </a:lnTo>
                  <a:lnTo>
                    <a:pt x="405" y="204"/>
                  </a:lnTo>
                  <a:lnTo>
                    <a:pt x="405" y="198"/>
                  </a:lnTo>
                  <a:lnTo>
                    <a:pt x="403" y="191"/>
                  </a:lnTo>
                  <a:lnTo>
                    <a:pt x="399" y="186"/>
                  </a:lnTo>
                  <a:lnTo>
                    <a:pt x="396" y="18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8488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176" y="432259"/>
            <a:ext cx="9529893" cy="365130"/>
          </a:xfrm>
        </p:spPr>
        <p:txBody>
          <a:bodyPr/>
          <a:lstStyle/>
          <a:p>
            <a:r>
              <a:rPr lang="en-US" altLang="ko-KR" dirty="0"/>
              <a:t>Quality Management of Construction Work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5DFFDD-591D-43B7-95E4-9118F3E9E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16" y="974200"/>
            <a:ext cx="10401762" cy="6277905"/>
          </a:xfrm>
        </p:spPr>
        <p:txBody>
          <a:bodyPr/>
          <a:lstStyle/>
          <a:p>
            <a:r>
              <a:rPr lang="en-US" altLang="ko-KR" dirty="0"/>
              <a:t>Time and Cost for Inappropriate Measures for Construction Projects</a:t>
            </a:r>
            <a:endParaRPr lang="ko-KR" altLang="en-US" dirty="0"/>
          </a:p>
        </p:txBody>
      </p:sp>
      <p:sp>
        <p:nvSpPr>
          <p:cNvPr id="80" name="Rectangle 25">
            <a:extLst>
              <a:ext uri="{FF2B5EF4-FFF2-40B4-BE49-F238E27FC236}">
                <a16:creationId xmlns:a16="http://schemas.microsoft.com/office/drawing/2014/main" id="{A27CB465-4D74-4908-8451-D6760121F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159" y="1440371"/>
            <a:ext cx="9943633" cy="45719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0" lang="ko-KR" altLang="en-US" sz="1600">
              <a:latin typeface="Arial" panose="020B0604020202020204" pitchFamily="34" charset="0"/>
              <a:ea typeface="HY신명조" panose="02030600000101010101" pitchFamily="18" charset="-127"/>
              <a:cs typeface="Arial" panose="020B0604020202020204" pitchFamily="34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069F071-6AC5-4861-9045-90565ED04575}"/>
              </a:ext>
            </a:extLst>
          </p:cNvPr>
          <p:cNvGrpSpPr/>
          <p:nvPr/>
        </p:nvGrpSpPr>
        <p:grpSpPr>
          <a:xfrm>
            <a:off x="533215" y="2448483"/>
            <a:ext cx="2263802" cy="561024"/>
            <a:chOff x="2221704" y="3765708"/>
            <a:chExt cx="1759746" cy="561024"/>
          </a:xfrm>
        </p:grpSpPr>
        <p:sp>
          <p:nvSpPr>
            <p:cNvPr id="48" name="모서리가 둥근 직사각형 16">
              <a:extLst>
                <a:ext uri="{FF2B5EF4-FFF2-40B4-BE49-F238E27FC236}">
                  <a16:creationId xmlns:a16="http://schemas.microsoft.com/office/drawing/2014/main" id="{29B4C588-E30B-4353-A309-6F882C95FF18}"/>
                </a:ext>
              </a:extLst>
            </p:cNvPr>
            <p:cNvSpPr/>
            <p:nvPr/>
          </p:nvSpPr>
          <p:spPr>
            <a:xfrm>
              <a:off x="2221704" y="3765708"/>
              <a:ext cx="1759746" cy="561024"/>
            </a:xfrm>
            <a:prstGeom prst="roundRect">
              <a:avLst>
                <a:gd name="adj" fmla="val 7727"/>
              </a:avLst>
            </a:prstGeom>
            <a:gradFill>
              <a:gsLst>
                <a:gs pos="0">
                  <a:srgbClr val="2960A7"/>
                </a:gs>
                <a:gs pos="50000">
                  <a:srgbClr val="2C6FBA"/>
                </a:gs>
                <a:gs pos="25000">
                  <a:schemeClr val="accent1">
                    <a:lumMod val="100000"/>
                  </a:schemeClr>
                </a:gs>
                <a:gs pos="75000">
                  <a:schemeClr val="accent1">
                    <a:lumMod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F09D719-410B-47E1-914F-50BA61143E79}"/>
                </a:ext>
              </a:extLst>
            </p:cNvPr>
            <p:cNvSpPr/>
            <p:nvPr/>
          </p:nvSpPr>
          <p:spPr>
            <a:xfrm>
              <a:off x="2221704" y="3841165"/>
              <a:ext cx="1759746" cy="4648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Research</a:t>
              </a:r>
              <a:endParaRPr lang="ko-KR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9188327-D2DE-48BF-942A-9E041FEF675A}"/>
              </a:ext>
            </a:extLst>
          </p:cNvPr>
          <p:cNvGrpSpPr/>
          <p:nvPr/>
        </p:nvGrpSpPr>
        <p:grpSpPr>
          <a:xfrm>
            <a:off x="3005706" y="2448483"/>
            <a:ext cx="2323862" cy="561024"/>
            <a:chOff x="2184200" y="3765708"/>
            <a:chExt cx="1834754" cy="561024"/>
          </a:xfrm>
        </p:grpSpPr>
        <p:sp>
          <p:nvSpPr>
            <p:cNvPr id="51" name="모서리가 둥근 직사각형 27">
              <a:extLst>
                <a:ext uri="{FF2B5EF4-FFF2-40B4-BE49-F238E27FC236}">
                  <a16:creationId xmlns:a16="http://schemas.microsoft.com/office/drawing/2014/main" id="{6069B264-28AC-4A47-AC5B-7EC5F42F013B}"/>
                </a:ext>
              </a:extLst>
            </p:cNvPr>
            <p:cNvSpPr/>
            <p:nvPr/>
          </p:nvSpPr>
          <p:spPr>
            <a:xfrm>
              <a:off x="2221704" y="3765708"/>
              <a:ext cx="1759746" cy="561024"/>
            </a:xfrm>
            <a:prstGeom prst="roundRect">
              <a:avLst>
                <a:gd name="adj" fmla="val 7727"/>
              </a:avLst>
            </a:prstGeom>
            <a:gradFill>
              <a:gsLst>
                <a:gs pos="0">
                  <a:srgbClr val="2960A7"/>
                </a:gs>
                <a:gs pos="50000">
                  <a:srgbClr val="2C6FBA"/>
                </a:gs>
                <a:gs pos="25000">
                  <a:schemeClr val="accent1">
                    <a:lumMod val="100000"/>
                  </a:schemeClr>
                </a:gs>
                <a:gs pos="75000">
                  <a:schemeClr val="accent1">
                    <a:lumMod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0E34BFE-28B2-4C8E-9707-36DD2ACA73EB}"/>
                </a:ext>
              </a:extLst>
            </p:cNvPr>
            <p:cNvSpPr/>
            <p:nvPr/>
          </p:nvSpPr>
          <p:spPr>
            <a:xfrm>
              <a:off x="2184200" y="3813782"/>
              <a:ext cx="1834754" cy="4648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Design</a:t>
              </a:r>
              <a:endParaRPr lang="ko-KR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721DC20-809A-427C-A183-2A44BCFA5B10}"/>
              </a:ext>
            </a:extLst>
          </p:cNvPr>
          <p:cNvGrpSpPr/>
          <p:nvPr/>
        </p:nvGrpSpPr>
        <p:grpSpPr>
          <a:xfrm>
            <a:off x="5428388" y="2448483"/>
            <a:ext cx="2341759" cy="561024"/>
            <a:chOff x="2184199" y="3765708"/>
            <a:chExt cx="2341759" cy="561024"/>
          </a:xfrm>
        </p:grpSpPr>
        <p:sp>
          <p:nvSpPr>
            <p:cNvPr id="61" name="모서리가 둥근 직사각형 33">
              <a:extLst>
                <a:ext uri="{FF2B5EF4-FFF2-40B4-BE49-F238E27FC236}">
                  <a16:creationId xmlns:a16="http://schemas.microsoft.com/office/drawing/2014/main" id="{991DD108-CDC3-453B-AEE2-45360E4FE80D}"/>
                </a:ext>
              </a:extLst>
            </p:cNvPr>
            <p:cNvSpPr/>
            <p:nvPr/>
          </p:nvSpPr>
          <p:spPr>
            <a:xfrm>
              <a:off x="2221704" y="3765708"/>
              <a:ext cx="2304254" cy="561024"/>
            </a:xfrm>
            <a:prstGeom prst="roundRect">
              <a:avLst>
                <a:gd name="adj" fmla="val 7727"/>
              </a:avLst>
            </a:prstGeom>
            <a:gradFill>
              <a:gsLst>
                <a:gs pos="0">
                  <a:srgbClr val="2960A7"/>
                </a:gs>
                <a:gs pos="50000">
                  <a:srgbClr val="2C6FBA"/>
                </a:gs>
                <a:gs pos="25000">
                  <a:schemeClr val="accent1">
                    <a:lumMod val="100000"/>
                  </a:schemeClr>
                </a:gs>
                <a:gs pos="75000">
                  <a:schemeClr val="accent1">
                    <a:lumMod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0902200F-07F1-41BE-BC4C-D88A92281BE8}"/>
                </a:ext>
              </a:extLst>
            </p:cNvPr>
            <p:cNvSpPr/>
            <p:nvPr/>
          </p:nvSpPr>
          <p:spPr>
            <a:xfrm>
              <a:off x="2184199" y="3813782"/>
              <a:ext cx="2304255" cy="4648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construction</a:t>
              </a:r>
              <a:endParaRPr lang="ko-KR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6217F404-A528-40DD-AAAB-5038417AB770}"/>
              </a:ext>
            </a:extLst>
          </p:cNvPr>
          <p:cNvGrpSpPr/>
          <p:nvPr/>
        </p:nvGrpSpPr>
        <p:grpSpPr>
          <a:xfrm>
            <a:off x="8010996" y="2448483"/>
            <a:ext cx="2304256" cy="561024"/>
            <a:chOff x="2221704" y="3765708"/>
            <a:chExt cx="1759746" cy="561024"/>
          </a:xfrm>
        </p:grpSpPr>
        <p:sp>
          <p:nvSpPr>
            <p:cNvPr id="64" name="모서리가 둥근 직사각형 36">
              <a:extLst>
                <a:ext uri="{FF2B5EF4-FFF2-40B4-BE49-F238E27FC236}">
                  <a16:creationId xmlns:a16="http://schemas.microsoft.com/office/drawing/2014/main" id="{626D8690-0F1F-4224-ADE1-25D41BE0B381}"/>
                </a:ext>
              </a:extLst>
            </p:cNvPr>
            <p:cNvSpPr/>
            <p:nvPr/>
          </p:nvSpPr>
          <p:spPr>
            <a:xfrm>
              <a:off x="2221704" y="3765708"/>
              <a:ext cx="1759746" cy="561024"/>
            </a:xfrm>
            <a:prstGeom prst="roundRect">
              <a:avLst>
                <a:gd name="adj" fmla="val 7727"/>
              </a:avLst>
            </a:prstGeom>
            <a:gradFill>
              <a:gsLst>
                <a:gs pos="0">
                  <a:srgbClr val="2960A7"/>
                </a:gs>
                <a:gs pos="50000">
                  <a:srgbClr val="2C6FBA"/>
                </a:gs>
                <a:gs pos="25000">
                  <a:schemeClr val="accent1">
                    <a:lumMod val="100000"/>
                  </a:schemeClr>
                </a:gs>
                <a:gs pos="75000">
                  <a:schemeClr val="accent1">
                    <a:lumMod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C84C24D-B97A-4667-8B64-789E491B4B4B}"/>
                </a:ext>
              </a:extLst>
            </p:cNvPr>
            <p:cNvSpPr/>
            <p:nvPr/>
          </p:nvSpPr>
          <p:spPr>
            <a:xfrm>
              <a:off x="2221704" y="3813782"/>
              <a:ext cx="1759746" cy="46487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Arial" panose="020B0604020202020204" pitchFamily="34" charset="0"/>
                  <a:ea typeface="나눔바른고딕" panose="020B0603020101020101" pitchFamily="50" charset="-127"/>
                  <a:cs typeface="Arial" panose="020B0604020202020204" pitchFamily="34" charset="0"/>
                </a:rPr>
                <a:t>customer</a:t>
              </a:r>
              <a:endParaRPr lang="ko-KR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F802E2F-ADA0-4E59-AAB3-542572D3AF5E}"/>
              </a:ext>
            </a:extLst>
          </p:cNvPr>
          <p:cNvSpPr/>
          <p:nvPr/>
        </p:nvSpPr>
        <p:spPr>
          <a:xfrm>
            <a:off x="1519403" y="3320880"/>
            <a:ext cx="2725253" cy="138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8548B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Difficult to detect or predict defects </a:t>
            </a:r>
          </a:p>
          <a:p>
            <a:pPr algn="ctr"/>
            <a:r>
              <a:rPr lang="en-US" altLang="ko-KR" sz="2000" b="1" dirty="0">
                <a:solidFill>
                  <a:srgbClr val="28548B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but </a:t>
            </a:r>
          </a:p>
          <a:p>
            <a:pPr algn="ctr"/>
            <a:r>
              <a:rPr lang="en-US" altLang="ko-KR" sz="2000" b="1" dirty="0">
                <a:solidFill>
                  <a:srgbClr val="28548B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easy to fix</a:t>
            </a:r>
            <a:endParaRPr lang="ko-KR" altLang="en-US" sz="2000" b="1" dirty="0">
              <a:solidFill>
                <a:srgbClr val="28548B"/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8" name="아래쪽 화살표 4098">
            <a:extLst>
              <a:ext uri="{FF2B5EF4-FFF2-40B4-BE49-F238E27FC236}">
                <a16:creationId xmlns:a16="http://schemas.microsoft.com/office/drawing/2014/main" id="{3BCE5069-C10F-4C6C-A3F3-0D365595B5AA}"/>
              </a:ext>
            </a:extLst>
          </p:cNvPr>
          <p:cNvSpPr/>
          <p:nvPr/>
        </p:nvSpPr>
        <p:spPr>
          <a:xfrm rot="16200000">
            <a:off x="2733457" y="2540519"/>
            <a:ext cx="297147" cy="351640"/>
          </a:xfrm>
          <a:custGeom>
            <a:avLst/>
            <a:gdLst>
              <a:gd name="connsiteX0" fmla="*/ 0 w 502109"/>
              <a:gd name="connsiteY0" fmla="*/ 383218 h 634272"/>
              <a:gd name="connsiteX1" fmla="*/ 125527 w 502109"/>
              <a:gd name="connsiteY1" fmla="*/ 383218 h 634272"/>
              <a:gd name="connsiteX2" fmla="*/ 125527 w 502109"/>
              <a:gd name="connsiteY2" fmla="*/ 0 h 634272"/>
              <a:gd name="connsiteX3" fmla="*/ 376582 w 502109"/>
              <a:gd name="connsiteY3" fmla="*/ 0 h 634272"/>
              <a:gd name="connsiteX4" fmla="*/ 376582 w 502109"/>
              <a:gd name="connsiteY4" fmla="*/ 383218 h 634272"/>
              <a:gd name="connsiteX5" fmla="*/ 502109 w 502109"/>
              <a:gd name="connsiteY5" fmla="*/ 383218 h 634272"/>
              <a:gd name="connsiteX6" fmla="*/ 251055 w 502109"/>
              <a:gd name="connsiteY6" fmla="*/ 634272 h 634272"/>
              <a:gd name="connsiteX7" fmla="*/ 0 w 502109"/>
              <a:gd name="connsiteY7" fmla="*/ 383218 h 634272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394893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0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49005"/>
              <a:gd name="connsiteY0" fmla="*/ 403766 h 654820"/>
              <a:gd name="connsiteX1" fmla="*/ 143838 w 549005"/>
              <a:gd name="connsiteY1" fmla="*/ 403766 h 654820"/>
              <a:gd name="connsiteX2" fmla="*/ 0 w 549005"/>
              <a:gd name="connsiteY2" fmla="*/ 10274 h 654820"/>
              <a:gd name="connsiteX3" fmla="*/ 549005 w 549005"/>
              <a:gd name="connsiteY3" fmla="*/ 0 h 654820"/>
              <a:gd name="connsiteX4" fmla="*/ 394893 w 549005"/>
              <a:gd name="connsiteY4" fmla="*/ 403766 h 654820"/>
              <a:gd name="connsiteX5" fmla="*/ 520420 w 549005"/>
              <a:gd name="connsiteY5" fmla="*/ 403766 h 654820"/>
              <a:gd name="connsiteX6" fmla="*/ 269366 w 549005"/>
              <a:gd name="connsiteY6" fmla="*/ 654820 h 654820"/>
              <a:gd name="connsiteX7" fmla="*/ 18311 w 549005"/>
              <a:gd name="connsiteY7" fmla="*/ 403766 h 65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005" h="654820">
                <a:moveTo>
                  <a:pt x="18311" y="403766"/>
                </a:moveTo>
                <a:lnTo>
                  <a:pt x="143838" y="403766"/>
                </a:lnTo>
                <a:cubicBezTo>
                  <a:pt x="167811" y="272602"/>
                  <a:pt x="78768" y="141438"/>
                  <a:pt x="0" y="10274"/>
                </a:cubicBezTo>
                <a:lnTo>
                  <a:pt x="549005" y="0"/>
                </a:lnTo>
                <a:cubicBezTo>
                  <a:pt x="432565" y="148287"/>
                  <a:pt x="398317" y="276027"/>
                  <a:pt x="394893" y="403766"/>
                </a:cubicBezTo>
                <a:lnTo>
                  <a:pt x="520420" y="403766"/>
                </a:lnTo>
                <a:lnTo>
                  <a:pt x="269366" y="654820"/>
                </a:lnTo>
                <a:lnTo>
                  <a:pt x="18311" y="403766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4F81BD">
                  <a:tint val="23500"/>
                  <a:satMod val="160000"/>
                  <a:lumMod val="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아래쪽 화살표 4098">
            <a:extLst>
              <a:ext uri="{FF2B5EF4-FFF2-40B4-BE49-F238E27FC236}">
                <a16:creationId xmlns:a16="http://schemas.microsoft.com/office/drawing/2014/main" id="{3BCE5069-C10F-4C6C-A3F3-0D365595B5AA}"/>
              </a:ext>
            </a:extLst>
          </p:cNvPr>
          <p:cNvSpPr/>
          <p:nvPr/>
        </p:nvSpPr>
        <p:spPr>
          <a:xfrm rot="16200000">
            <a:off x="5146231" y="2553862"/>
            <a:ext cx="297147" cy="351640"/>
          </a:xfrm>
          <a:custGeom>
            <a:avLst/>
            <a:gdLst>
              <a:gd name="connsiteX0" fmla="*/ 0 w 502109"/>
              <a:gd name="connsiteY0" fmla="*/ 383218 h 634272"/>
              <a:gd name="connsiteX1" fmla="*/ 125527 w 502109"/>
              <a:gd name="connsiteY1" fmla="*/ 383218 h 634272"/>
              <a:gd name="connsiteX2" fmla="*/ 125527 w 502109"/>
              <a:gd name="connsiteY2" fmla="*/ 0 h 634272"/>
              <a:gd name="connsiteX3" fmla="*/ 376582 w 502109"/>
              <a:gd name="connsiteY3" fmla="*/ 0 h 634272"/>
              <a:gd name="connsiteX4" fmla="*/ 376582 w 502109"/>
              <a:gd name="connsiteY4" fmla="*/ 383218 h 634272"/>
              <a:gd name="connsiteX5" fmla="*/ 502109 w 502109"/>
              <a:gd name="connsiteY5" fmla="*/ 383218 h 634272"/>
              <a:gd name="connsiteX6" fmla="*/ 251055 w 502109"/>
              <a:gd name="connsiteY6" fmla="*/ 634272 h 634272"/>
              <a:gd name="connsiteX7" fmla="*/ 0 w 502109"/>
              <a:gd name="connsiteY7" fmla="*/ 383218 h 634272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394893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0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49005"/>
              <a:gd name="connsiteY0" fmla="*/ 403766 h 654820"/>
              <a:gd name="connsiteX1" fmla="*/ 143838 w 549005"/>
              <a:gd name="connsiteY1" fmla="*/ 403766 h 654820"/>
              <a:gd name="connsiteX2" fmla="*/ 0 w 549005"/>
              <a:gd name="connsiteY2" fmla="*/ 10274 h 654820"/>
              <a:gd name="connsiteX3" fmla="*/ 549005 w 549005"/>
              <a:gd name="connsiteY3" fmla="*/ 0 h 654820"/>
              <a:gd name="connsiteX4" fmla="*/ 394893 w 549005"/>
              <a:gd name="connsiteY4" fmla="*/ 403766 h 654820"/>
              <a:gd name="connsiteX5" fmla="*/ 520420 w 549005"/>
              <a:gd name="connsiteY5" fmla="*/ 403766 h 654820"/>
              <a:gd name="connsiteX6" fmla="*/ 269366 w 549005"/>
              <a:gd name="connsiteY6" fmla="*/ 654820 h 654820"/>
              <a:gd name="connsiteX7" fmla="*/ 18311 w 549005"/>
              <a:gd name="connsiteY7" fmla="*/ 403766 h 65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005" h="654820">
                <a:moveTo>
                  <a:pt x="18311" y="403766"/>
                </a:moveTo>
                <a:lnTo>
                  <a:pt x="143838" y="403766"/>
                </a:lnTo>
                <a:cubicBezTo>
                  <a:pt x="167811" y="272602"/>
                  <a:pt x="78768" y="141438"/>
                  <a:pt x="0" y="10274"/>
                </a:cubicBezTo>
                <a:lnTo>
                  <a:pt x="549005" y="0"/>
                </a:lnTo>
                <a:cubicBezTo>
                  <a:pt x="432565" y="148287"/>
                  <a:pt x="398317" y="276027"/>
                  <a:pt x="394893" y="403766"/>
                </a:cubicBezTo>
                <a:lnTo>
                  <a:pt x="520420" y="403766"/>
                </a:lnTo>
                <a:lnTo>
                  <a:pt x="269366" y="654820"/>
                </a:lnTo>
                <a:lnTo>
                  <a:pt x="18311" y="403766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4F81BD">
                  <a:tint val="23500"/>
                  <a:satMod val="160000"/>
                  <a:lumMod val="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아래쪽 화살표 4098">
            <a:extLst>
              <a:ext uri="{FF2B5EF4-FFF2-40B4-BE49-F238E27FC236}">
                <a16:creationId xmlns:a16="http://schemas.microsoft.com/office/drawing/2014/main" id="{3BCE5069-C10F-4C6C-A3F3-0D365595B5AA}"/>
              </a:ext>
            </a:extLst>
          </p:cNvPr>
          <p:cNvSpPr/>
          <p:nvPr/>
        </p:nvSpPr>
        <p:spPr>
          <a:xfrm rot="16200000">
            <a:off x="7680337" y="2575024"/>
            <a:ext cx="297147" cy="351640"/>
          </a:xfrm>
          <a:custGeom>
            <a:avLst/>
            <a:gdLst>
              <a:gd name="connsiteX0" fmla="*/ 0 w 502109"/>
              <a:gd name="connsiteY0" fmla="*/ 383218 h 634272"/>
              <a:gd name="connsiteX1" fmla="*/ 125527 w 502109"/>
              <a:gd name="connsiteY1" fmla="*/ 383218 h 634272"/>
              <a:gd name="connsiteX2" fmla="*/ 125527 w 502109"/>
              <a:gd name="connsiteY2" fmla="*/ 0 h 634272"/>
              <a:gd name="connsiteX3" fmla="*/ 376582 w 502109"/>
              <a:gd name="connsiteY3" fmla="*/ 0 h 634272"/>
              <a:gd name="connsiteX4" fmla="*/ 376582 w 502109"/>
              <a:gd name="connsiteY4" fmla="*/ 383218 h 634272"/>
              <a:gd name="connsiteX5" fmla="*/ 502109 w 502109"/>
              <a:gd name="connsiteY5" fmla="*/ 383218 h 634272"/>
              <a:gd name="connsiteX6" fmla="*/ 251055 w 502109"/>
              <a:gd name="connsiteY6" fmla="*/ 634272 h 634272"/>
              <a:gd name="connsiteX7" fmla="*/ 0 w 502109"/>
              <a:gd name="connsiteY7" fmla="*/ 383218 h 634272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394893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0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49005"/>
              <a:gd name="connsiteY0" fmla="*/ 403766 h 654820"/>
              <a:gd name="connsiteX1" fmla="*/ 143838 w 549005"/>
              <a:gd name="connsiteY1" fmla="*/ 403766 h 654820"/>
              <a:gd name="connsiteX2" fmla="*/ 0 w 549005"/>
              <a:gd name="connsiteY2" fmla="*/ 10274 h 654820"/>
              <a:gd name="connsiteX3" fmla="*/ 549005 w 549005"/>
              <a:gd name="connsiteY3" fmla="*/ 0 h 654820"/>
              <a:gd name="connsiteX4" fmla="*/ 394893 w 549005"/>
              <a:gd name="connsiteY4" fmla="*/ 403766 h 654820"/>
              <a:gd name="connsiteX5" fmla="*/ 520420 w 549005"/>
              <a:gd name="connsiteY5" fmla="*/ 403766 h 654820"/>
              <a:gd name="connsiteX6" fmla="*/ 269366 w 549005"/>
              <a:gd name="connsiteY6" fmla="*/ 654820 h 654820"/>
              <a:gd name="connsiteX7" fmla="*/ 18311 w 549005"/>
              <a:gd name="connsiteY7" fmla="*/ 403766 h 65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005" h="654820">
                <a:moveTo>
                  <a:pt x="18311" y="403766"/>
                </a:moveTo>
                <a:lnTo>
                  <a:pt x="143838" y="403766"/>
                </a:lnTo>
                <a:cubicBezTo>
                  <a:pt x="167811" y="272602"/>
                  <a:pt x="78768" y="141438"/>
                  <a:pt x="0" y="10274"/>
                </a:cubicBezTo>
                <a:lnTo>
                  <a:pt x="549005" y="0"/>
                </a:lnTo>
                <a:cubicBezTo>
                  <a:pt x="432565" y="148287"/>
                  <a:pt x="398317" y="276027"/>
                  <a:pt x="394893" y="403766"/>
                </a:cubicBezTo>
                <a:lnTo>
                  <a:pt x="520420" y="403766"/>
                </a:lnTo>
                <a:lnTo>
                  <a:pt x="269366" y="654820"/>
                </a:lnTo>
                <a:lnTo>
                  <a:pt x="18311" y="403766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4F81BD">
                  <a:tint val="23500"/>
                  <a:satMod val="160000"/>
                  <a:lumMod val="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B1E2929-8F4C-41E8-9566-8CE2469178A7}"/>
              </a:ext>
            </a:extLst>
          </p:cNvPr>
          <p:cNvSpPr/>
          <p:nvPr/>
        </p:nvSpPr>
        <p:spPr>
          <a:xfrm>
            <a:off x="1769866" y="1761989"/>
            <a:ext cx="7357254" cy="398462"/>
          </a:xfrm>
          <a:prstGeom prst="rect">
            <a:avLst/>
          </a:prstGeom>
          <a:gradFill>
            <a:gsLst>
              <a:gs pos="0">
                <a:srgbClr val="2860A4"/>
              </a:gs>
              <a:gs pos="94000">
                <a:srgbClr val="2860A4">
                  <a:lumMod val="83000"/>
                  <a:lumOff val="17000"/>
                </a:srgbClr>
              </a:gs>
            </a:gsLst>
            <a:lin ang="0" scaled="0"/>
          </a:gradFill>
          <a:ln>
            <a:noFill/>
          </a:ln>
          <a:effectLst>
            <a:outerShdw blurRad="50800" dist="25400" dir="4860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1">
              <a:defRPr/>
            </a:pPr>
            <a:endParaRPr lang="en-US" altLang="ko-KR" sz="1600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0046FAD-5E3C-417F-8299-648164EF1C8C}"/>
              </a:ext>
            </a:extLst>
          </p:cNvPr>
          <p:cNvSpPr/>
          <p:nvPr/>
        </p:nvSpPr>
        <p:spPr>
          <a:xfrm>
            <a:off x="1750757" y="1785893"/>
            <a:ext cx="74123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en-US" altLang="ko-KR" sz="1600" b="1" dirty="0">
                <a:gradFill>
                  <a:gsLst>
                    <a:gs pos="80417">
                      <a:schemeClr val="bg1"/>
                    </a:gs>
                    <a:gs pos="6625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Engineering stage : Inspection stage : Customer use stage</a:t>
            </a:r>
            <a:r>
              <a:rPr lang="ko-KR" altLang="en-US" sz="1600" b="1" dirty="0">
                <a:gradFill>
                  <a:gsLst>
                    <a:gs pos="80417">
                      <a:schemeClr val="bg1"/>
                    </a:gs>
                    <a:gs pos="6625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1600" b="1" dirty="0">
                <a:gradFill>
                  <a:gsLst>
                    <a:gs pos="80417">
                      <a:schemeClr val="bg1"/>
                    </a:gs>
                    <a:gs pos="6625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= 1 : 10 : 100</a:t>
            </a:r>
            <a:endParaRPr lang="ko-KR" altLang="en-US" sz="1600" b="1" dirty="0">
              <a:gradFill>
                <a:gsLst>
                  <a:gs pos="80417">
                    <a:schemeClr val="bg1"/>
                  </a:gs>
                  <a:gs pos="6625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F802E2F-ADA0-4E59-AAB3-542572D3AF5E}"/>
              </a:ext>
            </a:extLst>
          </p:cNvPr>
          <p:cNvSpPr/>
          <p:nvPr/>
        </p:nvSpPr>
        <p:spPr>
          <a:xfrm>
            <a:off x="6066780" y="3276575"/>
            <a:ext cx="2725253" cy="1389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28548B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Easy to detect defects </a:t>
            </a:r>
          </a:p>
          <a:p>
            <a:pPr algn="ctr"/>
            <a:r>
              <a:rPr lang="en-US" altLang="ko-KR" sz="2000" b="1" dirty="0">
                <a:solidFill>
                  <a:srgbClr val="28548B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but </a:t>
            </a:r>
          </a:p>
          <a:p>
            <a:pPr algn="ctr"/>
            <a:r>
              <a:rPr lang="en-US" altLang="ko-KR" sz="2000" b="1" dirty="0">
                <a:solidFill>
                  <a:srgbClr val="28548B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costly to fix</a:t>
            </a:r>
          </a:p>
        </p:txBody>
      </p:sp>
      <p:sp>
        <p:nvSpPr>
          <p:cNvPr id="73" name="아래쪽 화살표 4098">
            <a:extLst>
              <a:ext uri="{FF2B5EF4-FFF2-40B4-BE49-F238E27FC236}">
                <a16:creationId xmlns:a16="http://schemas.microsoft.com/office/drawing/2014/main" id="{3BCE5069-C10F-4C6C-A3F3-0D365595B5AA}"/>
              </a:ext>
            </a:extLst>
          </p:cNvPr>
          <p:cNvSpPr/>
          <p:nvPr/>
        </p:nvSpPr>
        <p:spPr>
          <a:xfrm rot="5400000">
            <a:off x="4714073" y="3665512"/>
            <a:ext cx="382267" cy="810978"/>
          </a:xfrm>
          <a:custGeom>
            <a:avLst/>
            <a:gdLst>
              <a:gd name="connsiteX0" fmla="*/ 0 w 502109"/>
              <a:gd name="connsiteY0" fmla="*/ 383218 h 634272"/>
              <a:gd name="connsiteX1" fmla="*/ 125527 w 502109"/>
              <a:gd name="connsiteY1" fmla="*/ 383218 h 634272"/>
              <a:gd name="connsiteX2" fmla="*/ 125527 w 502109"/>
              <a:gd name="connsiteY2" fmla="*/ 0 h 634272"/>
              <a:gd name="connsiteX3" fmla="*/ 376582 w 502109"/>
              <a:gd name="connsiteY3" fmla="*/ 0 h 634272"/>
              <a:gd name="connsiteX4" fmla="*/ 376582 w 502109"/>
              <a:gd name="connsiteY4" fmla="*/ 383218 h 634272"/>
              <a:gd name="connsiteX5" fmla="*/ 502109 w 502109"/>
              <a:gd name="connsiteY5" fmla="*/ 383218 h 634272"/>
              <a:gd name="connsiteX6" fmla="*/ 251055 w 502109"/>
              <a:gd name="connsiteY6" fmla="*/ 634272 h 634272"/>
              <a:gd name="connsiteX7" fmla="*/ 0 w 502109"/>
              <a:gd name="connsiteY7" fmla="*/ 383218 h 634272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394893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0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49005"/>
              <a:gd name="connsiteY0" fmla="*/ 403766 h 654820"/>
              <a:gd name="connsiteX1" fmla="*/ 143838 w 549005"/>
              <a:gd name="connsiteY1" fmla="*/ 403766 h 654820"/>
              <a:gd name="connsiteX2" fmla="*/ 0 w 549005"/>
              <a:gd name="connsiteY2" fmla="*/ 10274 h 654820"/>
              <a:gd name="connsiteX3" fmla="*/ 549005 w 549005"/>
              <a:gd name="connsiteY3" fmla="*/ 0 h 654820"/>
              <a:gd name="connsiteX4" fmla="*/ 394893 w 549005"/>
              <a:gd name="connsiteY4" fmla="*/ 403766 h 654820"/>
              <a:gd name="connsiteX5" fmla="*/ 520420 w 549005"/>
              <a:gd name="connsiteY5" fmla="*/ 403766 h 654820"/>
              <a:gd name="connsiteX6" fmla="*/ 269366 w 549005"/>
              <a:gd name="connsiteY6" fmla="*/ 654820 h 654820"/>
              <a:gd name="connsiteX7" fmla="*/ 18311 w 549005"/>
              <a:gd name="connsiteY7" fmla="*/ 403766 h 65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005" h="654820">
                <a:moveTo>
                  <a:pt x="18311" y="403766"/>
                </a:moveTo>
                <a:lnTo>
                  <a:pt x="143838" y="403766"/>
                </a:lnTo>
                <a:cubicBezTo>
                  <a:pt x="167811" y="272602"/>
                  <a:pt x="78768" y="141438"/>
                  <a:pt x="0" y="10274"/>
                </a:cubicBezTo>
                <a:lnTo>
                  <a:pt x="549005" y="0"/>
                </a:lnTo>
                <a:cubicBezTo>
                  <a:pt x="432565" y="148287"/>
                  <a:pt x="398317" y="276027"/>
                  <a:pt x="394893" y="403766"/>
                </a:cubicBezTo>
                <a:lnTo>
                  <a:pt x="520420" y="403766"/>
                </a:lnTo>
                <a:lnTo>
                  <a:pt x="269366" y="654820"/>
                </a:lnTo>
                <a:lnTo>
                  <a:pt x="18311" y="403766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4F81BD">
                  <a:tint val="23500"/>
                  <a:satMod val="160000"/>
                  <a:lumMod val="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아래쪽 화살표 4098">
            <a:extLst>
              <a:ext uri="{FF2B5EF4-FFF2-40B4-BE49-F238E27FC236}">
                <a16:creationId xmlns:a16="http://schemas.microsoft.com/office/drawing/2014/main" id="{3BCE5069-C10F-4C6C-A3F3-0D365595B5AA}"/>
              </a:ext>
            </a:extLst>
          </p:cNvPr>
          <p:cNvSpPr/>
          <p:nvPr/>
        </p:nvSpPr>
        <p:spPr>
          <a:xfrm rot="16200000">
            <a:off x="5165012" y="3663109"/>
            <a:ext cx="382267" cy="810978"/>
          </a:xfrm>
          <a:custGeom>
            <a:avLst/>
            <a:gdLst>
              <a:gd name="connsiteX0" fmla="*/ 0 w 502109"/>
              <a:gd name="connsiteY0" fmla="*/ 383218 h 634272"/>
              <a:gd name="connsiteX1" fmla="*/ 125527 w 502109"/>
              <a:gd name="connsiteY1" fmla="*/ 383218 h 634272"/>
              <a:gd name="connsiteX2" fmla="*/ 125527 w 502109"/>
              <a:gd name="connsiteY2" fmla="*/ 0 h 634272"/>
              <a:gd name="connsiteX3" fmla="*/ 376582 w 502109"/>
              <a:gd name="connsiteY3" fmla="*/ 0 h 634272"/>
              <a:gd name="connsiteX4" fmla="*/ 376582 w 502109"/>
              <a:gd name="connsiteY4" fmla="*/ 383218 h 634272"/>
              <a:gd name="connsiteX5" fmla="*/ 502109 w 502109"/>
              <a:gd name="connsiteY5" fmla="*/ 383218 h 634272"/>
              <a:gd name="connsiteX6" fmla="*/ 251055 w 502109"/>
              <a:gd name="connsiteY6" fmla="*/ 634272 h 634272"/>
              <a:gd name="connsiteX7" fmla="*/ 0 w 502109"/>
              <a:gd name="connsiteY7" fmla="*/ 383218 h 634272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394893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0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49005"/>
              <a:gd name="connsiteY0" fmla="*/ 403766 h 654820"/>
              <a:gd name="connsiteX1" fmla="*/ 143838 w 549005"/>
              <a:gd name="connsiteY1" fmla="*/ 403766 h 654820"/>
              <a:gd name="connsiteX2" fmla="*/ 0 w 549005"/>
              <a:gd name="connsiteY2" fmla="*/ 10274 h 654820"/>
              <a:gd name="connsiteX3" fmla="*/ 549005 w 549005"/>
              <a:gd name="connsiteY3" fmla="*/ 0 h 654820"/>
              <a:gd name="connsiteX4" fmla="*/ 394893 w 549005"/>
              <a:gd name="connsiteY4" fmla="*/ 403766 h 654820"/>
              <a:gd name="connsiteX5" fmla="*/ 520420 w 549005"/>
              <a:gd name="connsiteY5" fmla="*/ 403766 h 654820"/>
              <a:gd name="connsiteX6" fmla="*/ 269366 w 549005"/>
              <a:gd name="connsiteY6" fmla="*/ 654820 h 654820"/>
              <a:gd name="connsiteX7" fmla="*/ 18311 w 549005"/>
              <a:gd name="connsiteY7" fmla="*/ 403766 h 65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005" h="654820">
                <a:moveTo>
                  <a:pt x="18311" y="403766"/>
                </a:moveTo>
                <a:lnTo>
                  <a:pt x="143838" y="403766"/>
                </a:lnTo>
                <a:cubicBezTo>
                  <a:pt x="167811" y="272602"/>
                  <a:pt x="78768" y="141438"/>
                  <a:pt x="0" y="10274"/>
                </a:cubicBezTo>
                <a:lnTo>
                  <a:pt x="549005" y="0"/>
                </a:lnTo>
                <a:cubicBezTo>
                  <a:pt x="432565" y="148287"/>
                  <a:pt x="398317" y="276027"/>
                  <a:pt x="394893" y="403766"/>
                </a:cubicBezTo>
                <a:lnTo>
                  <a:pt x="520420" y="403766"/>
                </a:lnTo>
                <a:lnTo>
                  <a:pt x="269366" y="654820"/>
                </a:lnTo>
                <a:lnTo>
                  <a:pt x="18311" y="403766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4F81BD">
                  <a:tint val="23500"/>
                  <a:satMod val="160000"/>
                  <a:lumMod val="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이등변 삼각형 90">
            <a:extLst>
              <a:ext uri="{FF2B5EF4-FFF2-40B4-BE49-F238E27FC236}">
                <a16:creationId xmlns:a16="http://schemas.microsoft.com/office/drawing/2014/main" id="{B9807529-1EFE-4BE0-BEE9-D744F180A9D4}"/>
              </a:ext>
            </a:extLst>
          </p:cNvPr>
          <p:cNvSpPr/>
          <p:nvPr/>
        </p:nvSpPr>
        <p:spPr>
          <a:xfrm>
            <a:off x="3946167" y="4826253"/>
            <a:ext cx="2336637" cy="2662790"/>
          </a:xfrm>
          <a:prstGeom prst="triangle">
            <a:avLst/>
          </a:prstGeom>
          <a:gradFill>
            <a:gsLst>
              <a:gs pos="61000">
                <a:srgbClr val="4D8AD3">
                  <a:lumMod val="64000"/>
                  <a:lumOff val="36000"/>
                </a:srgbClr>
              </a:gs>
              <a:gs pos="55000">
                <a:srgbClr val="4D8AD3"/>
              </a:gs>
              <a:gs pos="35000">
                <a:srgbClr val="3E73B9"/>
              </a:gs>
              <a:gs pos="27000">
                <a:srgbClr val="14337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4AD1FDF8-871D-4512-A844-84F9AD984F04}"/>
              </a:ext>
            </a:extLst>
          </p:cNvPr>
          <p:cNvCxnSpPr/>
          <p:nvPr/>
        </p:nvCxnSpPr>
        <p:spPr>
          <a:xfrm>
            <a:off x="4704193" y="5654345"/>
            <a:ext cx="826150" cy="0"/>
          </a:xfrm>
          <a:prstGeom prst="line">
            <a:avLst/>
          </a:prstGeom>
          <a:ln w="1016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EC7C177D-E50E-4020-8AB8-DB25D1D937AF}"/>
              </a:ext>
            </a:extLst>
          </p:cNvPr>
          <p:cNvCxnSpPr>
            <a:cxnSpLocks/>
          </p:cNvCxnSpPr>
          <p:nvPr/>
        </p:nvCxnSpPr>
        <p:spPr>
          <a:xfrm>
            <a:off x="4409366" y="6410429"/>
            <a:ext cx="1409009" cy="0"/>
          </a:xfrm>
          <a:prstGeom prst="line">
            <a:avLst/>
          </a:prstGeom>
          <a:ln w="1016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 Box 86">
            <a:extLst>
              <a:ext uri="{FF2B5EF4-FFF2-40B4-BE49-F238E27FC236}">
                <a16:creationId xmlns:a16="http://schemas.microsoft.com/office/drawing/2014/main" id="{E7E87F31-3E71-44C7-8664-0F8C0866A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8648" y="5306620"/>
            <a:ext cx="456572" cy="1661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altLang="ko-KR" sz="1200" b="1" dirty="0">
                <a:gradFill>
                  <a:gsLst>
                    <a:gs pos="80417">
                      <a:schemeClr val="bg1"/>
                    </a:gs>
                    <a:gs pos="6625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1</a:t>
            </a:r>
            <a:endParaRPr lang="ko-KR" altLang="en-US" sz="1200" b="1" dirty="0">
              <a:gradFill>
                <a:gsLst>
                  <a:gs pos="80417">
                    <a:schemeClr val="bg1"/>
                  </a:gs>
                  <a:gs pos="6625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15" name="Text Box 86">
            <a:extLst>
              <a:ext uri="{FF2B5EF4-FFF2-40B4-BE49-F238E27FC236}">
                <a16:creationId xmlns:a16="http://schemas.microsoft.com/office/drawing/2014/main" id="{E7E87F31-3E71-44C7-8664-0F8C0866A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3750" y="5960660"/>
            <a:ext cx="456572" cy="1661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altLang="ko-KR" sz="1200" b="1" dirty="0">
                <a:gradFill>
                  <a:gsLst>
                    <a:gs pos="80417">
                      <a:schemeClr val="bg1"/>
                    </a:gs>
                    <a:gs pos="6625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10</a:t>
            </a:r>
            <a:endParaRPr lang="ko-KR" altLang="en-US" sz="1200" b="1" dirty="0">
              <a:gradFill>
                <a:gsLst>
                  <a:gs pos="80417">
                    <a:schemeClr val="bg1"/>
                  </a:gs>
                  <a:gs pos="6625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16" name="Text Box 86">
            <a:extLst>
              <a:ext uri="{FF2B5EF4-FFF2-40B4-BE49-F238E27FC236}">
                <a16:creationId xmlns:a16="http://schemas.microsoft.com/office/drawing/2014/main" id="{E7E87F31-3E71-44C7-8664-0F8C0866A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996" y="6823301"/>
            <a:ext cx="456572" cy="1661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10000"/>
              </a:spcBef>
              <a:defRPr/>
            </a:pPr>
            <a:r>
              <a:rPr lang="en-US" altLang="ko-KR" sz="1200" b="1" dirty="0">
                <a:gradFill>
                  <a:gsLst>
                    <a:gs pos="80417">
                      <a:schemeClr val="bg1"/>
                    </a:gs>
                    <a:gs pos="6625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100</a:t>
            </a:r>
            <a:endParaRPr lang="ko-KR" altLang="en-US" sz="1200" b="1" dirty="0">
              <a:gradFill>
                <a:gsLst>
                  <a:gs pos="80417">
                    <a:schemeClr val="bg1"/>
                  </a:gs>
                  <a:gs pos="6625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EC78CF05-FA0E-4AF8-93AE-696ACD9C65B9}"/>
              </a:ext>
            </a:extLst>
          </p:cNvPr>
          <p:cNvSpPr/>
          <p:nvPr/>
        </p:nvSpPr>
        <p:spPr>
          <a:xfrm>
            <a:off x="5346700" y="5007861"/>
            <a:ext cx="1616557" cy="340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Prevention Cost</a:t>
            </a:r>
            <a:endParaRPr lang="ko-KR" altLang="en-US" sz="1400" b="1" dirty="0">
              <a:solidFill>
                <a:schemeClr val="tx1"/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C78CF05-FA0E-4AF8-93AE-696ACD9C65B9}"/>
              </a:ext>
            </a:extLst>
          </p:cNvPr>
          <p:cNvSpPr/>
          <p:nvPr/>
        </p:nvSpPr>
        <p:spPr>
          <a:xfrm>
            <a:off x="5598728" y="5781610"/>
            <a:ext cx="1616557" cy="340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Correction Cost</a:t>
            </a:r>
            <a:endParaRPr lang="ko-KR" altLang="en-US" sz="1400" b="1" dirty="0">
              <a:solidFill>
                <a:schemeClr val="tx1"/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C78CF05-FA0E-4AF8-93AE-696ACD9C65B9}"/>
              </a:ext>
            </a:extLst>
          </p:cNvPr>
          <p:cNvSpPr/>
          <p:nvPr/>
        </p:nvSpPr>
        <p:spPr>
          <a:xfrm>
            <a:off x="5998395" y="6660951"/>
            <a:ext cx="1616557" cy="3401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Failure Cost</a:t>
            </a:r>
            <a:endParaRPr lang="ko-KR" altLang="en-US" sz="1400" b="1" dirty="0">
              <a:solidFill>
                <a:schemeClr val="tx1"/>
              </a:soli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170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176" y="432259"/>
            <a:ext cx="9529893" cy="365130"/>
          </a:xfrm>
        </p:spPr>
        <p:txBody>
          <a:bodyPr/>
          <a:lstStyle/>
          <a:p>
            <a:r>
              <a:rPr lang="en-US" altLang="ko-KR" dirty="0"/>
              <a:t>Quality Management of Construction Work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5DFFDD-591D-43B7-95E4-9118F3E9E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16" y="974200"/>
            <a:ext cx="10401762" cy="6277905"/>
          </a:xfrm>
        </p:spPr>
        <p:txBody>
          <a:bodyPr/>
          <a:lstStyle/>
          <a:p>
            <a:r>
              <a:rPr lang="en-US" altLang="ko-KR" dirty="0"/>
              <a:t>Quality Test Plan</a:t>
            </a:r>
            <a:endParaRPr lang="ko-KR" altLang="en-US" dirty="0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434D826F-939E-4536-B529-66DF9C521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172" y="1476375"/>
            <a:ext cx="9144000" cy="36513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Verdan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endParaRPr kumimoji="0" lang="ko-KR" altLang="en-US">
              <a:latin typeface="Arial" panose="020B0604020202020204" pitchFamily="34" charset="0"/>
              <a:ea typeface="HY신명조" panose="02030600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4" name="Rectangle 76">
            <a:extLst>
              <a:ext uri="{FF2B5EF4-FFF2-40B4-BE49-F238E27FC236}">
                <a16:creationId xmlns:a16="http://schemas.microsoft.com/office/drawing/2014/main" id="{48E47983-6F99-43E7-B291-015C25E26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242" y="1695158"/>
            <a:ext cx="7288722" cy="8771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>
              <a:defRPr/>
            </a:pPr>
            <a:r>
              <a:rPr lang="en-US" altLang="ko-KR" sz="1200" b="1" dirty="0">
                <a:latin typeface="Arial" panose="020B0604020202020204" pitchFamily="34" charset="0"/>
                <a:ea typeface="돋움" panose="020B0600000101010101" pitchFamily="50" charset="-127"/>
              </a:rPr>
              <a:t>- Construction business operator and housing construction registrant must establish </a:t>
            </a:r>
          </a:p>
          <a:p>
            <a:pPr>
              <a:defRPr/>
            </a:pPr>
            <a:r>
              <a:rPr lang="en-US" altLang="ko-KR" sz="1200" b="1" dirty="0">
                <a:latin typeface="Arial" panose="020B0604020202020204" pitchFamily="34" charset="0"/>
                <a:ea typeface="돋움" panose="020B0600000101010101" pitchFamily="50" charset="-127"/>
              </a:rPr>
              <a:t>   a quality test plan and obtain approval from the contractor before construction</a:t>
            </a:r>
          </a:p>
          <a:p>
            <a:pPr marL="171450" indent="-171450">
              <a:buFontTx/>
              <a:buChar char="-"/>
              <a:defRPr/>
            </a:pPr>
            <a:endParaRPr lang="en-US" altLang="ko-KR" sz="8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sz="1200" b="1" dirty="0">
                <a:latin typeface="Arial" panose="020B0604020202020204" pitchFamily="34" charset="0"/>
                <a:ea typeface="돋움" panose="020B0600000101010101" pitchFamily="50" charset="-127"/>
              </a:rPr>
              <a:t>- Before submitting the plan to the contractor, it shall be reviewed and confirmed by</a:t>
            </a:r>
          </a:p>
          <a:p>
            <a:pPr>
              <a:defRPr/>
            </a:pPr>
            <a:r>
              <a:rPr lang="en-US" altLang="ko-KR" sz="1200" b="1" dirty="0">
                <a:latin typeface="Arial" panose="020B0604020202020204" pitchFamily="34" charset="0"/>
                <a:ea typeface="돋움" panose="020B0600000101010101" pitchFamily="50" charset="-127"/>
              </a:rPr>
              <a:t>  the construction supervisor or the construction project management engineer</a:t>
            </a:r>
            <a:endParaRPr lang="ko-KR" altLang="en-US" sz="1200" b="1" dirty="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24" name="아래쪽 화살표 4098">
            <a:extLst>
              <a:ext uri="{FF2B5EF4-FFF2-40B4-BE49-F238E27FC236}">
                <a16:creationId xmlns:a16="http://schemas.microsoft.com/office/drawing/2014/main" id="{1888DD61-BDBF-492E-8A38-85FE3A9FCC0A}"/>
              </a:ext>
            </a:extLst>
          </p:cNvPr>
          <p:cNvSpPr/>
          <p:nvPr/>
        </p:nvSpPr>
        <p:spPr>
          <a:xfrm>
            <a:off x="8731076" y="2376475"/>
            <a:ext cx="431800" cy="514350"/>
          </a:xfrm>
          <a:custGeom>
            <a:avLst/>
            <a:gdLst>
              <a:gd name="connsiteX0" fmla="*/ 0 w 502109"/>
              <a:gd name="connsiteY0" fmla="*/ 383218 h 634272"/>
              <a:gd name="connsiteX1" fmla="*/ 125527 w 502109"/>
              <a:gd name="connsiteY1" fmla="*/ 383218 h 634272"/>
              <a:gd name="connsiteX2" fmla="*/ 125527 w 502109"/>
              <a:gd name="connsiteY2" fmla="*/ 0 h 634272"/>
              <a:gd name="connsiteX3" fmla="*/ 376582 w 502109"/>
              <a:gd name="connsiteY3" fmla="*/ 0 h 634272"/>
              <a:gd name="connsiteX4" fmla="*/ 376582 w 502109"/>
              <a:gd name="connsiteY4" fmla="*/ 383218 h 634272"/>
              <a:gd name="connsiteX5" fmla="*/ 502109 w 502109"/>
              <a:gd name="connsiteY5" fmla="*/ 383218 h 634272"/>
              <a:gd name="connsiteX6" fmla="*/ 251055 w 502109"/>
              <a:gd name="connsiteY6" fmla="*/ 634272 h 634272"/>
              <a:gd name="connsiteX7" fmla="*/ 0 w 502109"/>
              <a:gd name="connsiteY7" fmla="*/ 383218 h 634272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394893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0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49005"/>
              <a:gd name="connsiteY0" fmla="*/ 403766 h 654820"/>
              <a:gd name="connsiteX1" fmla="*/ 143838 w 549005"/>
              <a:gd name="connsiteY1" fmla="*/ 403766 h 654820"/>
              <a:gd name="connsiteX2" fmla="*/ 0 w 549005"/>
              <a:gd name="connsiteY2" fmla="*/ 10274 h 654820"/>
              <a:gd name="connsiteX3" fmla="*/ 549005 w 549005"/>
              <a:gd name="connsiteY3" fmla="*/ 0 h 654820"/>
              <a:gd name="connsiteX4" fmla="*/ 394893 w 549005"/>
              <a:gd name="connsiteY4" fmla="*/ 403766 h 654820"/>
              <a:gd name="connsiteX5" fmla="*/ 520420 w 549005"/>
              <a:gd name="connsiteY5" fmla="*/ 403766 h 654820"/>
              <a:gd name="connsiteX6" fmla="*/ 269366 w 549005"/>
              <a:gd name="connsiteY6" fmla="*/ 654820 h 654820"/>
              <a:gd name="connsiteX7" fmla="*/ 18311 w 549005"/>
              <a:gd name="connsiteY7" fmla="*/ 403766 h 65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005" h="654820">
                <a:moveTo>
                  <a:pt x="18311" y="403766"/>
                </a:moveTo>
                <a:lnTo>
                  <a:pt x="143838" y="403766"/>
                </a:lnTo>
                <a:cubicBezTo>
                  <a:pt x="167811" y="272602"/>
                  <a:pt x="78768" y="141438"/>
                  <a:pt x="0" y="10274"/>
                </a:cubicBezTo>
                <a:lnTo>
                  <a:pt x="549005" y="0"/>
                </a:lnTo>
                <a:cubicBezTo>
                  <a:pt x="432565" y="148287"/>
                  <a:pt x="398317" y="276027"/>
                  <a:pt x="394893" y="403766"/>
                </a:cubicBezTo>
                <a:lnTo>
                  <a:pt x="520420" y="403766"/>
                </a:lnTo>
                <a:lnTo>
                  <a:pt x="269366" y="654820"/>
                </a:lnTo>
                <a:lnTo>
                  <a:pt x="18311" y="403766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4F81BD">
                  <a:tint val="23500"/>
                  <a:satMod val="160000"/>
                  <a:lumMod val="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모서리가 둥근 직사각형 39">
            <a:extLst>
              <a:ext uri="{FF2B5EF4-FFF2-40B4-BE49-F238E27FC236}">
                <a16:creationId xmlns:a16="http://schemas.microsoft.com/office/drawing/2014/main" id="{6A405A20-6D62-46E9-A1E8-ED4BE27CB58F}"/>
              </a:ext>
            </a:extLst>
          </p:cNvPr>
          <p:cNvSpPr/>
          <p:nvPr/>
        </p:nvSpPr>
        <p:spPr>
          <a:xfrm>
            <a:off x="7722964" y="1672361"/>
            <a:ext cx="2808312" cy="766378"/>
          </a:xfrm>
          <a:prstGeom prst="roundRect">
            <a:avLst>
              <a:gd name="adj" fmla="val 1388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spc="-6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65000"/>
                        <a:lumOff val="3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bg1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① </a:t>
            </a:r>
            <a:r>
              <a:rPr lang="en-US" altLang="ko-KR" sz="2000" b="1" spc="-6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65000"/>
                        <a:lumOff val="3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bg1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Plan establishment</a:t>
            </a:r>
          </a:p>
        </p:txBody>
      </p:sp>
      <p:sp>
        <p:nvSpPr>
          <p:cNvPr id="25" name="아래쪽 화살표 4098">
            <a:extLst>
              <a:ext uri="{FF2B5EF4-FFF2-40B4-BE49-F238E27FC236}">
                <a16:creationId xmlns:a16="http://schemas.microsoft.com/office/drawing/2014/main" id="{AEA24FBF-A776-41E1-8AF0-4F3F7EE9C24F}"/>
              </a:ext>
            </a:extLst>
          </p:cNvPr>
          <p:cNvSpPr/>
          <p:nvPr/>
        </p:nvSpPr>
        <p:spPr>
          <a:xfrm>
            <a:off x="8735585" y="3672619"/>
            <a:ext cx="431800" cy="514350"/>
          </a:xfrm>
          <a:custGeom>
            <a:avLst/>
            <a:gdLst>
              <a:gd name="connsiteX0" fmla="*/ 0 w 502109"/>
              <a:gd name="connsiteY0" fmla="*/ 383218 h 634272"/>
              <a:gd name="connsiteX1" fmla="*/ 125527 w 502109"/>
              <a:gd name="connsiteY1" fmla="*/ 383218 h 634272"/>
              <a:gd name="connsiteX2" fmla="*/ 125527 w 502109"/>
              <a:gd name="connsiteY2" fmla="*/ 0 h 634272"/>
              <a:gd name="connsiteX3" fmla="*/ 376582 w 502109"/>
              <a:gd name="connsiteY3" fmla="*/ 0 h 634272"/>
              <a:gd name="connsiteX4" fmla="*/ 376582 w 502109"/>
              <a:gd name="connsiteY4" fmla="*/ 383218 h 634272"/>
              <a:gd name="connsiteX5" fmla="*/ 502109 w 502109"/>
              <a:gd name="connsiteY5" fmla="*/ 383218 h 634272"/>
              <a:gd name="connsiteX6" fmla="*/ 251055 w 502109"/>
              <a:gd name="connsiteY6" fmla="*/ 634272 h 634272"/>
              <a:gd name="connsiteX7" fmla="*/ 0 w 502109"/>
              <a:gd name="connsiteY7" fmla="*/ 383218 h 634272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394893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0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49005"/>
              <a:gd name="connsiteY0" fmla="*/ 403766 h 654820"/>
              <a:gd name="connsiteX1" fmla="*/ 143838 w 549005"/>
              <a:gd name="connsiteY1" fmla="*/ 403766 h 654820"/>
              <a:gd name="connsiteX2" fmla="*/ 0 w 549005"/>
              <a:gd name="connsiteY2" fmla="*/ 10274 h 654820"/>
              <a:gd name="connsiteX3" fmla="*/ 549005 w 549005"/>
              <a:gd name="connsiteY3" fmla="*/ 0 h 654820"/>
              <a:gd name="connsiteX4" fmla="*/ 394893 w 549005"/>
              <a:gd name="connsiteY4" fmla="*/ 403766 h 654820"/>
              <a:gd name="connsiteX5" fmla="*/ 520420 w 549005"/>
              <a:gd name="connsiteY5" fmla="*/ 403766 h 654820"/>
              <a:gd name="connsiteX6" fmla="*/ 269366 w 549005"/>
              <a:gd name="connsiteY6" fmla="*/ 654820 h 654820"/>
              <a:gd name="connsiteX7" fmla="*/ 18311 w 549005"/>
              <a:gd name="connsiteY7" fmla="*/ 403766 h 65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005" h="654820">
                <a:moveTo>
                  <a:pt x="18311" y="403766"/>
                </a:moveTo>
                <a:lnTo>
                  <a:pt x="143838" y="403766"/>
                </a:lnTo>
                <a:cubicBezTo>
                  <a:pt x="167811" y="272602"/>
                  <a:pt x="78768" y="141438"/>
                  <a:pt x="0" y="10274"/>
                </a:cubicBezTo>
                <a:lnTo>
                  <a:pt x="549005" y="0"/>
                </a:lnTo>
                <a:cubicBezTo>
                  <a:pt x="432565" y="148287"/>
                  <a:pt x="398317" y="276027"/>
                  <a:pt x="394893" y="403766"/>
                </a:cubicBezTo>
                <a:lnTo>
                  <a:pt x="520420" y="403766"/>
                </a:lnTo>
                <a:lnTo>
                  <a:pt x="269366" y="654820"/>
                </a:lnTo>
                <a:lnTo>
                  <a:pt x="18311" y="403766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4F81BD">
                  <a:tint val="23500"/>
                  <a:satMod val="160000"/>
                  <a:lumMod val="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아래쪽 화살표 4098">
            <a:extLst>
              <a:ext uri="{FF2B5EF4-FFF2-40B4-BE49-F238E27FC236}">
                <a16:creationId xmlns:a16="http://schemas.microsoft.com/office/drawing/2014/main" id="{80B06C7B-E5CF-44E2-AC08-9C9BB64B597B}"/>
              </a:ext>
            </a:extLst>
          </p:cNvPr>
          <p:cNvSpPr/>
          <p:nvPr/>
        </p:nvSpPr>
        <p:spPr>
          <a:xfrm>
            <a:off x="8735585" y="4824747"/>
            <a:ext cx="431800" cy="514350"/>
          </a:xfrm>
          <a:custGeom>
            <a:avLst/>
            <a:gdLst>
              <a:gd name="connsiteX0" fmla="*/ 0 w 502109"/>
              <a:gd name="connsiteY0" fmla="*/ 383218 h 634272"/>
              <a:gd name="connsiteX1" fmla="*/ 125527 w 502109"/>
              <a:gd name="connsiteY1" fmla="*/ 383218 h 634272"/>
              <a:gd name="connsiteX2" fmla="*/ 125527 w 502109"/>
              <a:gd name="connsiteY2" fmla="*/ 0 h 634272"/>
              <a:gd name="connsiteX3" fmla="*/ 376582 w 502109"/>
              <a:gd name="connsiteY3" fmla="*/ 0 h 634272"/>
              <a:gd name="connsiteX4" fmla="*/ 376582 w 502109"/>
              <a:gd name="connsiteY4" fmla="*/ 383218 h 634272"/>
              <a:gd name="connsiteX5" fmla="*/ 502109 w 502109"/>
              <a:gd name="connsiteY5" fmla="*/ 383218 h 634272"/>
              <a:gd name="connsiteX6" fmla="*/ 251055 w 502109"/>
              <a:gd name="connsiteY6" fmla="*/ 634272 h 634272"/>
              <a:gd name="connsiteX7" fmla="*/ 0 w 502109"/>
              <a:gd name="connsiteY7" fmla="*/ 383218 h 634272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394893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0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49005"/>
              <a:gd name="connsiteY0" fmla="*/ 403766 h 654820"/>
              <a:gd name="connsiteX1" fmla="*/ 143838 w 549005"/>
              <a:gd name="connsiteY1" fmla="*/ 403766 h 654820"/>
              <a:gd name="connsiteX2" fmla="*/ 0 w 549005"/>
              <a:gd name="connsiteY2" fmla="*/ 10274 h 654820"/>
              <a:gd name="connsiteX3" fmla="*/ 549005 w 549005"/>
              <a:gd name="connsiteY3" fmla="*/ 0 h 654820"/>
              <a:gd name="connsiteX4" fmla="*/ 394893 w 549005"/>
              <a:gd name="connsiteY4" fmla="*/ 403766 h 654820"/>
              <a:gd name="connsiteX5" fmla="*/ 520420 w 549005"/>
              <a:gd name="connsiteY5" fmla="*/ 403766 h 654820"/>
              <a:gd name="connsiteX6" fmla="*/ 269366 w 549005"/>
              <a:gd name="connsiteY6" fmla="*/ 654820 h 654820"/>
              <a:gd name="connsiteX7" fmla="*/ 18311 w 549005"/>
              <a:gd name="connsiteY7" fmla="*/ 403766 h 65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005" h="654820">
                <a:moveTo>
                  <a:pt x="18311" y="403766"/>
                </a:moveTo>
                <a:lnTo>
                  <a:pt x="143838" y="403766"/>
                </a:lnTo>
                <a:cubicBezTo>
                  <a:pt x="167811" y="272602"/>
                  <a:pt x="78768" y="141438"/>
                  <a:pt x="0" y="10274"/>
                </a:cubicBezTo>
                <a:lnTo>
                  <a:pt x="549005" y="0"/>
                </a:lnTo>
                <a:cubicBezTo>
                  <a:pt x="432565" y="148287"/>
                  <a:pt x="398317" y="276027"/>
                  <a:pt x="394893" y="403766"/>
                </a:cubicBezTo>
                <a:lnTo>
                  <a:pt x="520420" y="403766"/>
                </a:lnTo>
                <a:lnTo>
                  <a:pt x="269366" y="654820"/>
                </a:lnTo>
                <a:lnTo>
                  <a:pt x="18311" y="403766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4F81BD">
                  <a:tint val="23500"/>
                  <a:satMod val="160000"/>
                  <a:lumMod val="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아래쪽 화살표 4098">
            <a:extLst>
              <a:ext uri="{FF2B5EF4-FFF2-40B4-BE49-F238E27FC236}">
                <a16:creationId xmlns:a16="http://schemas.microsoft.com/office/drawing/2014/main" id="{6FE00682-873D-4029-85D1-4A33D5958D76}"/>
              </a:ext>
            </a:extLst>
          </p:cNvPr>
          <p:cNvSpPr/>
          <p:nvPr/>
        </p:nvSpPr>
        <p:spPr>
          <a:xfrm>
            <a:off x="8765990" y="5940871"/>
            <a:ext cx="431800" cy="514350"/>
          </a:xfrm>
          <a:custGeom>
            <a:avLst/>
            <a:gdLst>
              <a:gd name="connsiteX0" fmla="*/ 0 w 502109"/>
              <a:gd name="connsiteY0" fmla="*/ 383218 h 634272"/>
              <a:gd name="connsiteX1" fmla="*/ 125527 w 502109"/>
              <a:gd name="connsiteY1" fmla="*/ 383218 h 634272"/>
              <a:gd name="connsiteX2" fmla="*/ 125527 w 502109"/>
              <a:gd name="connsiteY2" fmla="*/ 0 h 634272"/>
              <a:gd name="connsiteX3" fmla="*/ 376582 w 502109"/>
              <a:gd name="connsiteY3" fmla="*/ 0 h 634272"/>
              <a:gd name="connsiteX4" fmla="*/ 376582 w 502109"/>
              <a:gd name="connsiteY4" fmla="*/ 383218 h 634272"/>
              <a:gd name="connsiteX5" fmla="*/ 502109 w 502109"/>
              <a:gd name="connsiteY5" fmla="*/ 383218 h 634272"/>
              <a:gd name="connsiteX6" fmla="*/ 251055 w 502109"/>
              <a:gd name="connsiteY6" fmla="*/ 634272 h 634272"/>
              <a:gd name="connsiteX7" fmla="*/ 0 w 502109"/>
              <a:gd name="connsiteY7" fmla="*/ 383218 h 634272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394893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0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49005"/>
              <a:gd name="connsiteY0" fmla="*/ 403766 h 654820"/>
              <a:gd name="connsiteX1" fmla="*/ 143838 w 549005"/>
              <a:gd name="connsiteY1" fmla="*/ 403766 h 654820"/>
              <a:gd name="connsiteX2" fmla="*/ 0 w 549005"/>
              <a:gd name="connsiteY2" fmla="*/ 10274 h 654820"/>
              <a:gd name="connsiteX3" fmla="*/ 549005 w 549005"/>
              <a:gd name="connsiteY3" fmla="*/ 0 h 654820"/>
              <a:gd name="connsiteX4" fmla="*/ 394893 w 549005"/>
              <a:gd name="connsiteY4" fmla="*/ 403766 h 654820"/>
              <a:gd name="connsiteX5" fmla="*/ 520420 w 549005"/>
              <a:gd name="connsiteY5" fmla="*/ 403766 h 654820"/>
              <a:gd name="connsiteX6" fmla="*/ 269366 w 549005"/>
              <a:gd name="connsiteY6" fmla="*/ 654820 h 654820"/>
              <a:gd name="connsiteX7" fmla="*/ 18311 w 549005"/>
              <a:gd name="connsiteY7" fmla="*/ 403766 h 65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005" h="654820">
                <a:moveTo>
                  <a:pt x="18311" y="403766"/>
                </a:moveTo>
                <a:lnTo>
                  <a:pt x="143838" y="403766"/>
                </a:lnTo>
                <a:cubicBezTo>
                  <a:pt x="167811" y="272602"/>
                  <a:pt x="78768" y="141438"/>
                  <a:pt x="0" y="10274"/>
                </a:cubicBezTo>
                <a:lnTo>
                  <a:pt x="549005" y="0"/>
                </a:lnTo>
                <a:cubicBezTo>
                  <a:pt x="432565" y="148287"/>
                  <a:pt x="398317" y="276027"/>
                  <a:pt x="394893" y="403766"/>
                </a:cubicBezTo>
                <a:lnTo>
                  <a:pt x="520420" y="403766"/>
                </a:lnTo>
                <a:lnTo>
                  <a:pt x="269366" y="654820"/>
                </a:lnTo>
                <a:lnTo>
                  <a:pt x="18311" y="403766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4F81BD">
                  <a:tint val="23500"/>
                  <a:satMod val="160000"/>
                  <a:lumMod val="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EF646D-D788-4370-B21C-0830DEABD5EA}"/>
              </a:ext>
            </a:extLst>
          </p:cNvPr>
          <p:cNvSpPr txBox="1"/>
          <p:nvPr/>
        </p:nvSpPr>
        <p:spPr>
          <a:xfrm>
            <a:off x="7470936" y="7237015"/>
            <a:ext cx="32022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(Quality test plan implementation procedure)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모서리가 둥근 직사각형 39">
            <a:extLst>
              <a:ext uri="{FF2B5EF4-FFF2-40B4-BE49-F238E27FC236}">
                <a16:creationId xmlns:a16="http://schemas.microsoft.com/office/drawing/2014/main" id="{6A405A20-6D62-46E9-A1E8-ED4BE27CB58F}"/>
              </a:ext>
            </a:extLst>
          </p:cNvPr>
          <p:cNvSpPr/>
          <p:nvPr/>
        </p:nvSpPr>
        <p:spPr>
          <a:xfrm>
            <a:off x="7722965" y="2916535"/>
            <a:ext cx="2601058" cy="755089"/>
          </a:xfrm>
          <a:prstGeom prst="roundRect">
            <a:avLst>
              <a:gd name="adj" fmla="val 1388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spc="-6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65000"/>
                        <a:lumOff val="3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bg1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② </a:t>
            </a:r>
            <a:r>
              <a:rPr lang="en-US" altLang="ko-KR" sz="2000" b="1" spc="-6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65000"/>
                        <a:lumOff val="3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bg1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Submission</a:t>
            </a:r>
          </a:p>
        </p:txBody>
      </p:sp>
      <p:sp>
        <p:nvSpPr>
          <p:cNvPr id="37" name="모서리가 둥근 직사각형 39">
            <a:extLst>
              <a:ext uri="{FF2B5EF4-FFF2-40B4-BE49-F238E27FC236}">
                <a16:creationId xmlns:a16="http://schemas.microsoft.com/office/drawing/2014/main" id="{6A405A20-6D62-46E9-A1E8-ED4BE27CB58F}"/>
              </a:ext>
            </a:extLst>
          </p:cNvPr>
          <p:cNvSpPr/>
          <p:nvPr/>
        </p:nvSpPr>
        <p:spPr>
          <a:xfrm>
            <a:off x="7722965" y="4212679"/>
            <a:ext cx="2601058" cy="643395"/>
          </a:xfrm>
          <a:prstGeom prst="roundRect">
            <a:avLst>
              <a:gd name="adj" fmla="val 1388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spc="-6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65000"/>
                        <a:lumOff val="3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bg1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③ </a:t>
            </a:r>
            <a:r>
              <a:rPr lang="en-US" altLang="ko-KR" sz="2000" b="1" spc="-6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65000"/>
                        <a:lumOff val="3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bg1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Approval</a:t>
            </a:r>
            <a:endParaRPr lang="en-US" altLang="ko-KR" sz="1300" b="1" spc="-60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glow rad="127000">
                  <a:schemeClr val="bg1"/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모서리가 둥근 직사각형 39">
            <a:extLst>
              <a:ext uri="{FF2B5EF4-FFF2-40B4-BE49-F238E27FC236}">
                <a16:creationId xmlns:a16="http://schemas.microsoft.com/office/drawing/2014/main" id="{6A405A20-6D62-46E9-A1E8-ED4BE27CB58F}"/>
              </a:ext>
            </a:extLst>
          </p:cNvPr>
          <p:cNvSpPr/>
          <p:nvPr/>
        </p:nvSpPr>
        <p:spPr>
          <a:xfrm>
            <a:off x="7722965" y="5364807"/>
            <a:ext cx="2601058" cy="647115"/>
          </a:xfrm>
          <a:prstGeom prst="roundRect">
            <a:avLst>
              <a:gd name="adj" fmla="val 1388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spc="-6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65000"/>
                        <a:lumOff val="3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bg1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④ </a:t>
            </a:r>
            <a:r>
              <a:rPr lang="en-US" altLang="ko-KR" sz="2000" b="1" spc="-6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65000"/>
                        <a:lumOff val="3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bg1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Confirmation</a:t>
            </a:r>
            <a:endParaRPr lang="en-US" altLang="ko-KR" sz="1300" b="1" spc="-60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glow rad="127000">
                  <a:schemeClr val="bg1"/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6A405A20-6D62-46E9-A1E8-ED4BE27CB58F}"/>
              </a:ext>
            </a:extLst>
          </p:cNvPr>
          <p:cNvSpPr/>
          <p:nvPr/>
        </p:nvSpPr>
        <p:spPr>
          <a:xfrm>
            <a:off x="7722964" y="6480931"/>
            <a:ext cx="2578671" cy="618971"/>
          </a:xfrm>
          <a:prstGeom prst="roundRect">
            <a:avLst>
              <a:gd name="adj" fmla="val 13881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b="1" spc="-6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65000"/>
                        <a:lumOff val="3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bg1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⑤ </a:t>
            </a:r>
            <a:r>
              <a:rPr lang="en-US" altLang="ko-KR" sz="2000" b="1" spc="-60" dirty="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65000"/>
                        <a:lumOff val="3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65000"/>
                        <a:lumOff val="3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 rad="127000">
                    <a:schemeClr val="bg1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Completion</a:t>
            </a:r>
            <a:endParaRPr lang="en-US" altLang="ko-KR" sz="1300" b="1" spc="-60" dirty="0"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glow rad="127000">
                  <a:schemeClr val="bg1"/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76">
            <a:extLst>
              <a:ext uri="{FF2B5EF4-FFF2-40B4-BE49-F238E27FC236}">
                <a16:creationId xmlns:a16="http://schemas.microsoft.com/office/drawing/2014/main" id="{48E47983-6F99-43E7-B291-015C25E26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242" y="2911309"/>
            <a:ext cx="7144706" cy="104644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>
              <a:defRPr/>
            </a:pPr>
            <a:r>
              <a:rPr lang="en-US" altLang="ko-KR" sz="1200" b="1" dirty="0">
                <a:latin typeface="Arial" panose="020B0604020202020204" pitchFamily="34" charset="0"/>
                <a:ea typeface="돋움" panose="020B0600000101010101" pitchFamily="50" charset="-127"/>
              </a:rPr>
              <a:t>- An contractor other than the ordering agency shall submit a quality plan to the head of the </a:t>
            </a:r>
          </a:p>
          <a:p>
            <a:pPr>
              <a:defRPr/>
            </a:pPr>
            <a:r>
              <a:rPr lang="en-US" altLang="ko-KR" sz="1200" b="1" dirty="0">
                <a:latin typeface="Arial" panose="020B0604020202020204" pitchFamily="34" charset="0"/>
                <a:ea typeface="돋움" panose="020B0600000101010101" pitchFamily="50" charset="-127"/>
              </a:rPr>
              <a:t>  licensing and licensing agency in advance</a:t>
            </a:r>
          </a:p>
          <a:p>
            <a:pPr>
              <a:defRPr/>
            </a:pPr>
            <a:endParaRPr lang="en-US" altLang="ko-KR" sz="8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sz="1200" b="1" dirty="0">
                <a:latin typeface="Arial" panose="020B0604020202020204" pitchFamily="34" charset="0"/>
                <a:ea typeface="돋움" panose="020B0600000101010101" pitchFamily="50" charset="-127"/>
              </a:rPr>
              <a:t>- The submitted ordering office or the head of the licensing agency shall examine </a:t>
            </a:r>
          </a:p>
          <a:p>
            <a:pPr>
              <a:defRPr/>
            </a:pPr>
            <a:r>
              <a:rPr lang="en-US" altLang="ko-KR" sz="1200" b="1" dirty="0">
                <a:latin typeface="Arial" panose="020B0604020202020204" pitchFamily="34" charset="0"/>
                <a:ea typeface="돋움" panose="020B0600000101010101" pitchFamily="50" charset="-127"/>
              </a:rPr>
              <a:t>   the contents of the plan and notify the result in writing (appropriate, inappropriate, etc.) to </a:t>
            </a:r>
          </a:p>
          <a:p>
            <a:pPr>
              <a:defRPr/>
            </a:pPr>
            <a:r>
              <a:rPr lang="en-US" altLang="ko-KR" sz="1200" b="1" dirty="0">
                <a:latin typeface="Arial" panose="020B0604020202020204" pitchFamily="34" charset="0"/>
                <a:ea typeface="돋움" panose="020B0600000101010101" pitchFamily="50" charset="-127"/>
              </a:rPr>
              <a:t>   the construction business operator and housing construction registrant</a:t>
            </a:r>
            <a:endParaRPr lang="ko-KR" altLang="en-US" sz="1200" b="1" dirty="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43" name="Rectangle 76">
            <a:extLst>
              <a:ext uri="{FF2B5EF4-FFF2-40B4-BE49-F238E27FC236}">
                <a16:creationId xmlns:a16="http://schemas.microsoft.com/office/drawing/2014/main" id="{48E47983-6F99-43E7-B291-015C25E26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466" y="4306753"/>
            <a:ext cx="692993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>
              <a:defRPr/>
            </a:pPr>
            <a:r>
              <a:rPr lang="en-US" altLang="ko-KR" sz="1200" b="1" dirty="0">
                <a:latin typeface="Arial" panose="020B0604020202020204" pitchFamily="34" charset="0"/>
                <a:ea typeface="돋움" panose="020B0600000101010101" pitchFamily="50" charset="-127"/>
              </a:rPr>
              <a:t>- The contractor shall issue an approval letter to the construction business operator and </a:t>
            </a:r>
          </a:p>
          <a:p>
            <a:pPr>
              <a:defRPr/>
            </a:pPr>
            <a:r>
              <a:rPr lang="en-US" altLang="ko-KR" sz="1200" b="1" dirty="0">
                <a:latin typeface="Arial" panose="020B0604020202020204" pitchFamily="34" charset="0"/>
                <a:ea typeface="돋움" panose="020B0600000101010101" pitchFamily="50" charset="-127"/>
              </a:rPr>
              <a:t>  housing construction registrant if the contents of the quality test plan are judged appropriate </a:t>
            </a:r>
          </a:p>
          <a:p>
            <a:pPr>
              <a:defRPr/>
            </a:pPr>
            <a:r>
              <a:rPr lang="en-US" altLang="ko-KR" sz="1200" b="1" dirty="0">
                <a:latin typeface="Arial" panose="020B0604020202020204" pitchFamily="34" charset="0"/>
                <a:ea typeface="돋움" panose="020B0600000101010101" pitchFamily="50" charset="-127"/>
              </a:rPr>
              <a:t>  and the main building department appropriate</a:t>
            </a:r>
            <a:endParaRPr lang="ko-KR" altLang="en-US" sz="1200" b="1" dirty="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44" name="Rectangle 76">
            <a:extLst>
              <a:ext uri="{FF2B5EF4-FFF2-40B4-BE49-F238E27FC236}">
                <a16:creationId xmlns:a16="http://schemas.microsoft.com/office/drawing/2014/main" id="{48E47983-6F99-43E7-B291-015C25E26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52" y="5494853"/>
            <a:ext cx="63007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>
              <a:defRPr/>
            </a:pPr>
            <a:r>
              <a:rPr lang="en-US" altLang="ko-KR" sz="1200" b="1" dirty="0">
                <a:latin typeface="Arial" panose="020B0604020202020204" pitchFamily="34" charset="0"/>
                <a:ea typeface="돋움" panose="020B0600000101010101" pitchFamily="50" charset="-127"/>
              </a:rPr>
              <a:t>- The person placing an order shall check whether the quality control work is </a:t>
            </a:r>
          </a:p>
          <a:p>
            <a:pPr>
              <a:defRPr/>
            </a:pPr>
            <a:r>
              <a:rPr lang="en-US" altLang="ko-KR" sz="1200" b="1" dirty="0">
                <a:latin typeface="Arial" panose="020B0604020202020204" pitchFamily="34" charset="0"/>
                <a:ea typeface="돋움" panose="020B0600000101010101" pitchFamily="50" charset="-127"/>
              </a:rPr>
              <a:t>  properly carried out in accordance with the quality test plan (at least once a year)</a:t>
            </a:r>
            <a:endParaRPr lang="ko-KR" altLang="en-US" sz="1200" b="1" dirty="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45" name="Rectangle 76">
            <a:extLst>
              <a:ext uri="{FF2B5EF4-FFF2-40B4-BE49-F238E27FC236}">
                <a16:creationId xmlns:a16="http://schemas.microsoft.com/office/drawing/2014/main" id="{48E47983-6F99-43E7-B291-015C25E26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152" y="6502997"/>
            <a:ext cx="6930550" cy="5539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>
              <a:defRPr/>
            </a:pPr>
            <a:r>
              <a:rPr lang="en-US" altLang="ko-KR" sz="1200" b="1" dirty="0">
                <a:latin typeface="Arial" panose="020B0604020202020204" pitchFamily="34" charset="0"/>
                <a:ea typeface="돋움" panose="020B0600000101010101" pitchFamily="50" charset="-127"/>
              </a:rPr>
              <a:t>- If it is deemed necessary to correct it as a result of confirmation, the construction business  </a:t>
            </a:r>
          </a:p>
          <a:p>
            <a:pPr>
              <a:defRPr/>
            </a:pPr>
            <a:r>
              <a:rPr lang="en-US" altLang="ko-KR" sz="1200" b="1" dirty="0">
                <a:latin typeface="Arial" panose="020B0604020202020204" pitchFamily="34" charset="0"/>
                <a:ea typeface="돋움" panose="020B0600000101010101" pitchFamily="50" charset="-127"/>
              </a:rPr>
              <a:t>  operator and housing construction registrant shall correct it without delay and notify </a:t>
            </a:r>
          </a:p>
          <a:p>
            <a:pPr>
              <a:defRPr/>
            </a:pPr>
            <a:r>
              <a:rPr lang="en-US" altLang="ko-KR" sz="1200" b="1" dirty="0">
                <a:latin typeface="Arial" panose="020B0604020202020204" pitchFamily="34" charset="0"/>
                <a:ea typeface="돋움" panose="020B0600000101010101" pitchFamily="50" charset="-127"/>
              </a:rPr>
              <a:t>  the contractor of the result.</a:t>
            </a:r>
            <a:endParaRPr lang="ko-KR" altLang="en-US" sz="1200" b="1" dirty="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8C5104-103C-44B6-8A9A-AE38A82E8850}"/>
              </a:ext>
            </a:extLst>
          </p:cNvPr>
          <p:cNvSpPr/>
          <p:nvPr/>
        </p:nvSpPr>
        <p:spPr bwMode="auto">
          <a:xfrm>
            <a:off x="335744" y="1674933"/>
            <a:ext cx="7050652" cy="970895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C100E8-BEE7-475A-A5C7-19FC05C1BB2C}"/>
              </a:ext>
            </a:extLst>
          </p:cNvPr>
          <p:cNvSpPr/>
          <p:nvPr/>
        </p:nvSpPr>
        <p:spPr bwMode="auto">
          <a:xfrm>
            <a:off x="324982" y="2809736"/>
            <a:ext cx="7061414" cy="1258927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0F8AA7E-A63A-4808-8CDE-B6CA424A0047}"/>
              </a:ext>
            </a:extLst>
          </p:cNvPr>
          <p:cNvSpPr/>
          <p:nvPr/>
        </p:nvSpPr>
        <p:spPr bwMode="auto">
          <a:xfrm>
            <a:off x="324982" y="4248683"/>
            <a:ext cx="7061414" cy="643395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26DA97-BBFB-48C0-9B4B-6121ABF98808}"/>
              </a:ext>
            </a:extLst>
          </p:cNvPr>
          <p:cNvSpPr/>
          <p:nvPr/>
        </p:nvSpPr>
        <p:spPr bwMode="auto">
          <a:xfrm>
            <a:off x="319292" y="5400811"/>
            <a:ext cx="7061414" cy="553998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53DF44E-A58E-4F85-9981-20DC46DDCA0A}"/>
              </a:ext>
            </a:extLst>
          </p:cNvPr>
          <p:cNvSpPr/>
          <p:nvPr/>
        </p:nvSpPr>
        <p:spPr bwMode="auto">
          <a:xfrm>
            <a:off x="307630" y="6456507"/>
            <a:ext cx="7061414" cy="643395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6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176" y="432259"/>
            <a:ext cx="9529893" cy="365130"/>
          </a:xfrm>
        </p:spPr>
        <p:txBody>
          <a:bodyPr/>
          <a:lstStyle/>
          <a:p>
            <a:r>
              <a:rPr lang="en-US" altLang="ko-KR" dirty="0"/>
              <a:t>Table of content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DC50E16-0F3C-4C0C-8705-F0E90CD0D4B7}"/>
              </a:ext>
            </a:extLst>
          </p:cNvPr>
          <p:cNvGrpSpPr/>
          <p:nvPr/>
        </p:nvGrpSpPr>
        <p:grpSpPr>
          <a:xfrm>
            <a:off x="2056904" y="2844527"/>
            <a:ext cx="6579592" cy="3597940"/>
            <a:chOff x="2514600" y="2489200"/>
            <a:chExt cx="4851400" cy="6328544"/>
          </a:xfrm>
        </p:grpSpPr>
        <p:sp>
          <p:nvSpPr>
            <p:cNvPr id="13" name="Line 3">
              <a:extLst>
                <a:ext uri="{FF2B5EF4-FFF2-40B4-BE49-F238E27FC236}">
                  <a16:creationId xmlns:a16="http://schemas.microsoft.com/office/drawing/2014/main" id="{353F33D9-1AF2-40B4-ADC3-5DFD259555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2489200"/>
              <a:ext cx="48514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4" name="Line 4">
              <a:extLst>
                <a:ext uri="{FF2B5EF4-FFF2-40B4-BE49-F238E27FC236}">
                  <a16:creationId xmlns:a16="http://schemas.microsoft.com/office/drawing/2014/main" id="{5B8AC4AC-A25F-4CC0-9214-8525044D37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7428839"/>
              <a:ext cx="4851400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5" name="Text Box 5">
              <a:extLst>
                <a:ext uri="{FF2B5EF4-FFF2-40B4-BE49-F238E27FC236}">
                  <a16:creationId xmlns:a16="http://schemas.microsoft.com/office/drawing/2014/main" id="{2C10C9B3-D2BC-4992-9DAC-AEF789C716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3350" y="2700387"/>
              <a:ext cx="4551771" cy="61173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457200" indent="-4572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800100" indent="-3429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506538" indent="-4572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2154238" indent="-4572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801938" indent="-4572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3259138" indent="-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3716338" indent="-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4173538" indent="-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4630738" indent="-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spcBef>
                  <a:spcPct val="50000"/>
                </a:spcBef>
                <a:buFontTx/>
                <a:buAutoNum type="romanUcPeriod"/>
              </a:pPr>
              <a:r>
                <a:rPr lang="en-US" altLang="ko-KR" sz="2000" b="1" dirty="0">
                  <a:latin typeface="Arial" panose="020B0604020202020204" pitchFamily="34" charset="0"/>
                  <a:ea typeface="돋움" panose="020B0600000101010101" pitchFamily="50" charset="-127"/>
                </a:rPr>
                <a:t>Introduction</a:t>
              </a:r>
            </a:p>
            <a:p>
              <a:pPr>
                <a:spcBef>
                  <a:spcPct val="50000"/>
                </a:spcBef>
                <a:buFontTx/>
                <a:buAutoNum type="romanUcPeriod"/>
              </a:pPr>
              <a:r>
                <a:rPr lang="en-US" altLang="ko-KR" sz="2000" b="1" dirty="0">
                  <a:latin typeface="Arial" panose="020B0604020202020204" pitchFamily="34" charset="0"/>
                  <a:ea typeface="돋움" panose="020B0600000101010101" pitchFamily="50" charset="-127"/>
                </a:rPr>
                <a:t>Construction Technology Promotion Act</a:t>
              </a:r>
              <a:endParaRPr lang="en-US" altLang="ko-KR" sz="1800" dirty="0">
                <a:latin typeface="Arial" panose="020B0604020202020204" pitchFamily="34" charset="0"/>
                <a:ea typeface="돋움" panose="020B0600000101010101" pitchFamily="50" charset="-127"/>
              </a:endParaRPr>
            </a:p>
            <a:p>
              <a:pPr>
                <a:spcBef>
                  <a:spcPct val="50000"/>
                </a:spcBef>
                <a:buFontTx/>
                <a:buAutoNum type="romanUcPeriod"/>
              </a:pPr>
              <a:r>
                <a:rPr lang="en-US" altLang="ko-KR" sz="2000" b="1" dirty="0">
                  <a:latin typeface="Arial" panose="020B0604020202020204" pitchFamily="34" charset="0"/>
                  <a:ea typeface="돋움" panose="020B0600000101010101" pitchFamily="50" charset="-127"/>
                </a:rPr>
                <a:t>Enforcement Decree of the Construction Technology Promotion Act</a:t>
              </a:r>
            </a:p>
            <a:p>
              <a:pPr>
                <a:spcBef>
                  <a:spcPct val="50000"/>
                </a:spcBef>
                <a:buFontTx/>
                <a:buAutoNum type="romanUcPeriod"/>
              </a:pPr>
              <a:r>
                <a:rPr lang="en-US" altLang="ko-KR" sz="2000" b="1" dirty="0">
                  <a:latin typeface="Arial" panose="020B0604020202020204" pitchFamily="34" charset="0"/>
                  <a:ea typeface="돋움" panose="020B0600000101010101" pitchFamily="50" charset="-127"/>
                </a:rPr>
                <a:t>Construction Quality Management and Test</a:t>
              </a:r>
            </a:p>
            <a:p>
              <a:pPr>
                <a:spcBef>
                  <a:spcPct val="50000"/>
                </a:spcBef>
                <a:buFontTx/>
                <a:buAutoNum type="romanUcPeriod"/>
              </a:pPr>
              <a:r>
                <a:rPr lang="en-US" altLang="ko-KR" sz="2000" b="1" dirty="0">
                  <a:latin typeface="Arial" panose="020B0604020202020204" pitchFamily="34" charset="0"/>
                  <a:ea typeface="돋움" panose="020B0600000101010101" pitchFamily="50" charset="-127"/>
                </a:rPr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0751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 txBox="1">
            <a:spLocks/>
          </p:cNvSpPr>
          <p:nvPr/>
        </p:nvSpPr>
        <p:spPr bwMode="auto">
          <a:xfrm>
            <a:off x="630176" y="432259"/>
            <a:ext cx="9529893" cy="365130"/>
          </a:xfrm>
          <a:prstGeom prst="rect">
            <a:avLst/>
          </a:prstGeom>
          <a:noFill/>
          <a:ln w="50800">
            <a:noFill/>
            <a:prstDash val="sysDot"/>
            <a:miter lim="800000"/>
            <a:headEnd/>
            <a:tailEnd/>
          </a:ln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>
            <a:lvl1pPr marL="208250" indent="-2082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ClrTx/>
              <a:buFontTx/>
              <a:buNone/>
              <a:defRPr sz="2400" b="1" kern="1200" baseline="0">
                <a:solidFill>
                  <a:srgbClr val="C00000"/>
                </a:solidFill>
                <a:latin typeface="Arial" panose="020B0604020202020204" pitchFamily="34" charset="0"/>
                <a:ea typeface="HY견고딕" pitchFamily="18" charset="-127"/>
                <a:cs typeface="Arial" pitchFamily="34" charset="0"/>
              </a:defRPr>
            </a:lvl1pPr>
            <a:lvl2pPr marL="615693" indent="-2082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024947" indent="-21006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432392" indent="-21006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4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39835" indent="-199195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Quality Management of Construction Work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4" y="1620391"/>
            <a:ext cx="6634332" cy="39386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651" y="2376475"/>
            <a:ext cx="3651418" cy="458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53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176" y="432259"/>
            <a:ext cx="9529893" cy="365130"/>
          </a:xfrm>
        </p:spPr>
        <p:txBody>
          <a:bodyPr/>
          <a:lstStyle/>
          <a:p>
            <a:r>
              <a:rPr lang="en-US" altLang="ko-KR" dirty="0"/>
              <a:t>Quality Management of Construction Work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259976-49B8-43AB-A75A-76C4FDEA5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97" y="1078669"/>
            <a:ext cx="10453816" cy="6482594"/>
          </a:xfrm>
        </p:spPr>
        <p:txBody>
          <a:bodyPr/>
          <a:lstStyle/>
          <a:p>
            <a:r>
              <a:rPr lang="en-US" altLang="ko-KR" dirty="0"/>
              <a:t>Quality Test Processing Procedure</a:t>
            </a:r>
          </a:p>
        </p:txBody>
      </p:sp>
      <p:sp>
        <p:nvSpPr>
          <p:cNvPr id="47" name="아래쪽 화살표 4098">
            <a:extLst>
              <a:ext uri="{FF2B5EF4-FFF2-40B4-BE49-F238E27FC236}">
                <a16:creationId xmlns:a16="http://schemas.microsoft.com/office/drawing/2014/main" id="{3BCE5069-C10F-4C6C-A3F3-0D365595B5AA}"/>
              </a:ext>
            </a:extLst>
          </p:cNvPr>
          <p:cNvSpPr/>
          <p:nvPr/>
        </p:nvSpPr>
        <p:spPr>
          <a:xfrm>
            <a:off x="4689513" y="2671398"/>
            <a:ext cx="297147" cy="351640"/>
          </a:xfrm>
          <a:custGeom>
            <a:avLst/>
            <a:gdLst>
              <a:gd name="connsiteX0" fmla="*/ 0 w 502109"/>
              <a:gd name="connsiteY0" fmla="*/ 383218 h 634272"/>
              <a:gd name="connsiteX1" fmla="*/ 125527 w 502109"/>
              <a:gd name="connsiteY1" fmla="*/ 383218 h 634272"/>
              <a:gd name="connsiteX2" fmla="*/ 125527 w 502109"/>
              <a:gd name="connsiteY2" fmla="*/ 0 h 634272"/>
              <a:gd name="connsiteX3" fmla="*/ 376582 w 502109"/>
              <a:gd name="connsiteY3" fmla="*/ 0 h 634272"/>
              <a:gd name="connsiteX4" fmla="*/ 376582 w 502109"/>
              <a:gd name="connsiteY4" fmla="*/ 383218 h 634272"/>
              <a:gd name="connsiteX5" fmla="*/ 502109 w 502109"/>
              <a:gd name="connsiteY5" fmla="*/ 383218 h 634272"/>
              <a:gd name="connsiteX6" fmla="*/ 251055 w 502109"/>
              <a:gd name="connsiteY6" fmla="*/ 634272 h 634272"/>
              <a:gd name="connsiteX7" fmla="*/ 0 w 502109"/>
              <a:gd name="connsiteY7" fmla="*/ 383218 h 634272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394893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0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49005"/>
              <a:gd name="connsiteY0" fmla="*/ 403766 h 654820"/>
              <a:gd name="connsiteX1" fmla="*/ 143838 w 549005"/>
              <a:gd name="connsiteY1" fmla="*/ 403766 h 654820"/>
              <a:gd name="connsiteX2" fmla="*/ 0 w 549005"/>
              <a:gd name="connsiteY2" fmla="*/ 10274 h 654820"/>
              <a:gd name="connsiteX3" fmla="*/ 549005 w 549005"/>
              <a:gd name="connsiteY3" fmla="*/ 0 h 654820"/>
              <a:gd name="connsiteX4" fmla="*/ 394893 w 549005"/>
              <a:gd name="connsiteY4" fmla="*/ 403766 h 654820"/>
              <a:gd name="connsiteX5" fmla="*/ 520420 w 549005"/>
              <a:gd name="connsiteY5" fmla="*/ 403766 h 654820"/>
              <a:gd name="connsiteX6" fmla="*/ 269366 w 549005"/>
              <a:gd name="connsiteY6" fmla="*/ 654820 h 654820"/>
              <a:gd name="connsiteX7" fmla="*/ 18311 w 549005"/>
              <a:gd name="connsiteY7" fmla="*/ 403766 h 65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005" h="654820">
                <a:moveTo>
                  <a:pt x="18311" y="403766"/>
                </a:moveTo>
                <a:lnTo>
                  <a:pt x="143838" y="403766"/>
                </a:lnTo>
                <a:cubicBezTo>
                  <a:pt x="167811" y="272602"/>
                  <a:pt x="78768" y="141438"/>
                  <a:pt x="0" y="10274"/>
                </a:cubicBezTo>
                <a:lnTo>
                  <a:pt x="549005" y="0"/>
                </a:lnTo>
                <a:cubicBezTo>
                  <a:pt x="432565" y="148287"/>
                  <a:pt x="398317" y="276027"/>
                  <a:pt x="394893" y="403766"/>
                </a:cubicBezTo>
                <a:lnTo>
                  <a:pt x="520420" y="403766"/>
                </a:lnTo>
                <a:lnTo>
                  <a:pt x="269366" y="654820"/>
                </a:lnTo>
                <a:lnTo>
                  <a:pt x="18311" y="403766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4F81BD">
                  <a:tint val="23500"/>
                  <a:satMod val="160000"/>
                  <a:lumMod val="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DA10649-7C63-497D-983A-28D76344125D}"/>
              </a:ext>
            </a:extLst>
          </p:cNvPr>
          <p:cNvSpPr/>
          <p:nvPr/>
        </p:nvSpPr>
        <p:spPr bwMode="auto">
          <a:xfrm>
            <a:off x="3703869" y="2168263"/>
            <a:ext cx="2301840" cy="501099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9" name="양쪽 모서리가 둥근 사각형 68">
            <a:extLst>
              <a:ext uri="{FF2B5EF4-FFF2-40B4-BE49-F238E27FC236}">
                <a16:creationId xmlns:a16="http://schemas.microsoft.com/office/drawing/2014/main" id="{F18C3A9B-44D9-45B2-9F0A-26677108E5F1}"/>
              </a:ext>
            </a:extLst>
          </p:cNvPr>
          <p:cNvSpPr/>
          <p:nvPr/>
        </p:nvSpPr>
        <p:spPr bwMode="auto">
          <a:xfrm>
            <a:off x="3690516" y="1728403"/>
            <a:ext cx="2312017" cy="407988"/>
          </a:xfrm>
          <a:prstGeom prst="round2SameRect">
            <a:avLst>
              <a:gd name="adj1" fmla="val 24439"/>
              <a:gd name="adj2" fmla="val 0"/>
            </a:avLst>
          </a:prstGeom>
          <a:solidFill>
            <a:srgbClr val="2860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9CEBE34-1AD4-4977-A26D-9DFB1FDA892F}"/>
              </a:ext>
            </a:extLst>
          </p:cNvPr>
          <p:cNvSpPr/>
          <p:nvPr/>
        </p:nvSpPr>
        <p:spPr bwMode="auto">
          <a:xfrm>
            <a:off x="3690516" y="2201310"/>
            <a:ext cx="2340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80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250">
                      <a:schemeClr val="tx1">
                        <a:lumMod val="95000"/>
                        <a:lumOff val="5000"/>
                      </a:schemeClr>
                    </a:gs>
                  </a:gsLst>
                  <a:lin ang="0" scaled="0"/>
                </a:gra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(Field)</a:t>
            </a:r>
            <a:endParaRPr lang="ko-KR" altLang="en-US" sz="180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1250">
                    <a:schemeClr val="tx1">
                      <a:lumMod val="95000"/>
                      <a:lumOff val="5000"/>
                    </a:schemeClr>
                  </a:gs>
                </a:gsLst>
                <a:lin ang="0" scaled="0"/>
              </a:gra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C136C75-9427-47D4-968C-56D17DBEFD38}"/>
              </a:ext>
            </a:extLst>
          </p:cNvPr>
          <p:cNvSpPr/>
          <p:nvPr/>
        </p:nvSpPr>
        <p:spPr bwMode="auto">
          <a:xfrm>
            <a:off x="3708455" y="1758766"/>
            <a:ext cx="2301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800" b="1" dirty="0">
                <a:gradFill>
                  <a:gsLst>
                    <a:gs pos="80417">
                      <a:schemeClr val="bg1"/>
                    </a:gs>
                    <a:gs pos="6625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Sampling</a:t>
            </a:r>
            <a:endParaRPr lang="ko-KR" altLang="en-US" sz="1800" b="1" dirty="0">
              <a:gradFill>
                <a:gsLst>
                  <a:gs pos="80417">
                    <a:schemeClr val="bg1"/>
                  </a:gs>
                  <a:gs pos="6625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DA10649-7C63-497D-983A-28D76344125D}"/>
              </a:ext>
            </a:extLst>
          </p:cNvPr>
          <p:cNvSpPr/>
          <p:nvPr/>
        </p:nvSpPr>
        <p:spPr bwMode="auto">
          <a:xfrm>
            <a:off x="3703869" y="3464407"/>
            <a:ext cx="2301840" cy="501099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45" name="양쪽 모서리가 둥근 사각형 68">
            <a:extLst>
              <a:ext uri="{FF2B5EF4-FFF2-40B4-BE49-F238E27FC236}">
                <a16:creationId xmlns:a16="http://schemas.microsoft.com/office/drawing/2014/main" id="{F18C3A9B-44D9-45B2-9F0A-26677108E5F1}"/>
              </a:ext>
            </a:extLst>
          </p:cNvPr>
          <p:cNvSpPr/>
          <p:nvPr/>
        </p:nvSpPr>
        <p:spPr bwMode="auto">
          <a:xfrm>
            <a:off x="3690516" y="3024547"/>
            <a:ext cx="2312017" cy="407988"/>
          </a:xfrm>
          <a:prstGeom prst="round2SameRect">
            <a:avLst>
              <a:gd name="adj1" fmla="val 24439"/>
              <a:gd name="adj2" fmla="val 0"/>
            </a:avLst>
          </a:prstGeom>
          <a:solidFill>
            <a:srgbClr val="2860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9CEBE34-1AD4-4977-A26D-9DFB1FDA892F}"/>
              </a:ext>
            </a:extLst>
          </p:cNvPr>
          <p:cNvSpPr/>
          <p:nvPr/>
        </p:nvSpPr>
        <p:spPr bwMode="auto">
          <a:xfrm>
            <a:off x="3690516" y="3497454"/>
            <a:ext cx="2340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80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250">
                      <a:schemeClr val="tx1">
                        <a:lumMod val="95000"/>
                        <a:lumOff val="5000"/>
                      </a:schemeClr>
                    </a:gs>
                  </a:gsLst>
                  <a:lin ang="0" scaled="0"/>
                </a:gra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(Testing Institute)</a:t>
            </a:r>
            <a:endParaRPr lang="ko-KR" altLang="en-US" sz="180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1250">
                    <a:schemeClr val="tx1">
                      <a:lumMod val="95000"/>
                      <a:lumOff val="5000"/>
                    </a:schemeClr>
                  </a:gs>
                </a:gsLst>
                <a:lin ang="0" scaled="0"/>
              </a:gra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C136C75-9427-47D4-968C-56D17DBEFD38}"/>
              </a:ext>
            </a:extLst>
          </p:cNvPr>
          <p:cNvSpPr/>
          <p:nvPr/>
        </p:nvSpPr>
        <p:spPr bwMode="auto">
          <a:xfrm>
            <a:off x="3708455" y="3054910"/>
            <a:ext cx="2301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800" b="1" dirty="0">
                <a:gradFill>
                  <a:gsLst>
                    <a:gs pos="80417">
                      <a:schemeClr val="bg1"/>
                    </a:gs>
                    <a:gs pos="6625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Registration</a:t>
            </a:r>
            <a:endParaRPr lang="ko-KR" altLang="en-US" sz="1800" b="1" dirty="0">
              <a:gradFill>
                <a:gsLst>
                  <a:gs pos="80417">
                    <a:schemeClr val="bg1"/>
                  </a:gs>
                  <a:gs pos="6625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DA10649-7C63-497D-983A-28D76344125D}"/>
              </a:ext>
            </a:extLst>
          </p:cNvPr>
          <p:cNvSpPr/>
          <p:nvPr/>
        </p:nvSpPr>
        <p:spPr bwMode="auto">
          <a:xfrm>
            <a:off x="3703869" y="4791700"/>
            <a:ext cx="2301840" cy="501099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5" name="양쪽 모서리가 둥근 사각형 68">
            <a:extLst>
              <a:ext uri="{FF2B5EF4-FFF2-40B4-BE49-F238E27FC236}">
                <a16:creationId xmlns:a16="http://schemas.microsoft.com/office/drawing/2014/main" id="{F18C3A9B-44D9-45B2-9F0A-26677108E5F1}"/>
              </a:ext>
            </a:extLst>
          </p:cNvPr>
          <p:cNvSpPr/>
          <p:nvPr/>
        </p:nvSpPr>
        <p:spPr bwMode="auto">
          <a:xfrm>
            <a:off x="3682755" y="4351840"/>
            <a:ext cx="2312017" cy="407988"/>
          </a:xfrm>
          <a:prstGeom prst="round2SameRect">
            <a:avLst>
              <a:gd name="adj1" fmla="val 24439"/>
              <a:gd name="adj2" fmla="val 0"/>
            </a:avLst>
          </a:prstGeom>
          <a:solidFill>
            <a:srgbClr val="2860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9CEBE34-1AD4-4977-A26D-9DFB1FDA892F}"/>
              </a:ext>
            </a:extLst>
          </p:cNvPr>
          <p:cNvSpPr/>
          <p:nvPr/>
        </p:nvSpPr>
        <p:spPr bwMode="auto">
          <a:xfrm>
            <a:off x="3690516" y="4824747"/>
            <a:ext cx="2340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80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250">
                      <a:schemeClr val="tx1">
                        <a:lumMod val="95000"/>
                        <a:lumOff val="5000"/>
                      </a:schemeClr>
                    </a:gs>
                  </a:gsLst>
                  <a:lin ang="0" scaled="0"/>
                </a:gra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(Testing Institute)</a:t>
            </a:r>
            <a:endParaRPr lang="ko-KR" altLang="en-US" sz="180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1250">
                    <a:schemeClr val="tx1">
                      <a:lumMod val="95000"/>
                      <a:lumOff val="5000"/>
                    </a:schemeClr>
                  </a:gs>
                </a:gsLst>
                <a:lin ang="0" scaled="0"/>
              </a:gra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C136C75-9427-47D4-968C-56D17DBEFD38}"/>
              </a:ext>
            </a:extLst>
          </p:cNvPr>
          <p:cNvSpPr/>
          <p:nvPr/>
        </p:nvSpPr>
        <p:spPr bwMode="auto">
          <a:xfrm>
            <a:off x="3654512" y="4382203"/>
            <a:ext cx="2335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800" b="1" dirty="0">
                <a:gradFill>
                  <a:gsLst>
                    <a:gs pos="80417">
                      <a:schemeClr val="bg1"/>
                    </a:gs>
                    <a:gs pos="6625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Conducting the test</a:t>
            </a:r>
            <a:endParaRPr lang="ko-KR" altLang="en-US" sz="1800" b="1" dirty="0">
              <a:gradFill>
                <a:gsLst>
                  <a:gs pos="80417">
                    <a:schemeClr val="bg1"/>
                  </a:gs>
                  <a:gs pos="6625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DA10649-7C63-497D-983A-28D76344125D}"/>
              </a:ext>
            </a:extLst>
          </p:cNvPr>
          <p:cNvSpPr/>
          <p:nvPr/>
        </p:nvSpPr>
        <p:spPr bwMode="auto">
          <a:xfrm>
            <a:off x="3703869" y="6128703"/>
            <a:ext cx="2301840" cy="501099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2" name="양쪽 모서리가 둥근 사각형 68">
            <a:extLst>
              <a:ext uri="{FF2B5EF4-FFF2-40B4-BE49-F238E27FC236}">
                <a16:creationId xmlns:a16="http://schemas.microsoft.com/office/drawing/2014/main" id="{F18C3A9B-44D9-45B2-9F0A-26677108E5F1}"/>
              </a:ext>
            </a:extLst>
          </p:cNvPr>
          <p:cNvSpPr/>
          <p:nvPr/>
        </p:nvSpPr>
        <p:spPr bwMode="auto">
          <a:xfrm>
            <a:off x="3690516" y="5688843"/>
            <a:ext cx="2312017" cy="407988"/>
          </a:xfrm>
          <a:prstGeom prst="round2SameRect">
            <a:avLst>
              <a:gd name="adj1" fmla="val 24439"/>
              <a:gd name="adj2" fmla="val 0"/>
            </a:avLst>
          </a:prstGeom>
          <a:solidFill>
            <a:srgbClr val="2860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9CEBE34-1AD4-4977-A26D-9DFB1FDA892F}"/>
              </a:ext>
            </a:extLst>
          </p:cNvPr>
          <p:cNvSpPr/>
          <p:nvPr/>
        </p:nvSpPr>
        <p:spPr bwMode="auto">
          <a:xfrm>
            <a:off x="3582504" y="6214385"/>
            <a:ext cx="2520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250">
                      <a:schemeClr val="tx1">
                        <a:lumMod val="95000"/>
                        <a:lumOff val="5000"/>
                      </a:schemeClr>
                    </a:gs>
                  </a:gsLst>
                  <a:lin ang="0" scaled="0"/>
                </a:gra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(Computerized System)</a:t>
            </a:r>
            <a:endParaRPr lang="ko-KR" altLang="en-US" sz="160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1250">
                    <a:schemeClr val="tx1">
                      <a:lumMod val="95000"/>
                      <a:lumOff val="5000"/>
                    </a:schemeClr>
                  </a:gs>
                </a:gsLst>
                <a:lin ang="0" scaled="0"/>
              </a:gra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C136C75-9427-47D4-968C-56D17DBEFD38}"/>
              </a:ext>
            </a:extLst>
          </p:cNvPr>
          <p:cNvSpPr/>
          <p:nvPr/>
        </p:nvSpPr>
        <p:spPr bwMode="auto">
          <a:xfrm>
            <a:off x="3695102" y="5719206"/>
            <a:ext cx="23106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 dirty="0">
                <a:gradFill>
                  <a:gsLst>
                    <a:gs pos="80417">
                      <a:schemeClr val="bg1"/>
                    </a:gs>
                    <a:gs pos="6625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Notification of results</a:t>
            </a:r>
            <a:endParaRPr lang="ko-KR" altLang="en-US" sz="1600" b="1" dirty="0">
              <a:gradFill>
                <a:gsLst>
                  <a:gs pos="80417">
                    <a:schemeClr val="bg1"/>
                  </a:gs>
                  <a:gs pos="6625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5" name="아래쪽 화살표 4098">
            <a:extLst>
              <a:ext uri="{FF2B5EF4-FFF2-40B4-BE49-F238E27FC236}">
                <a16:creationId xmlns:a16="http://schemas.microsoft.com/office/drawing/2014/main" id="{3BCE5069-C10F-4C6C-A3F3-0D365595B5AA}"/>
              </a:ext>
            </a:extLst>
          </p:cNvPr>
          <p:cNvSpPr/>
          <p:nvPr/>
        </p:nvSpPr>
        <p:spPr>
          <a:xfrm>
            <a:off x="4656286" y="3980518"/>
            <a:ext cx="297147" cy="351640"/>
          </a:xfrm>
          <a:custGeom>
            <a:avLst/>
            <a:gdLst>
              <a:gd name="connsiteX0" fmla="*/ 0 w 502109"/>
              <a:gd name="connsiteY0" fmla="*/ 383218 h 634272"/>
              <a:gd name="connsiteX1" fmla="*/ 125527 w 502109"/>
              <a:gd name="connsiteY1" fmla="*/ 383218 h 634272"/>
              <a:gd name="connsiteX2" fmla="*/ 125527 w 502109"/>
              <a:gd name="connsiteY2" fmla="*/ 0 h 634272"/>
              <a:gd name="connsiteX3" fmla="*/ 376582 w 502109"/>
              <a:gd name="connsiteY3" fmla="*/ 0 h 634272"/>
              <a:gd name="connsiteX4" fmla="*/ 376582 w 502109"/>
              <a:gd name="connsiteY4" fmla="*/ 383218 h 634272"/>
              <a:gd name="connsiteX5" fmla="*/ 502109 w 502109"/>
              <a:gd name="connsiteY5" fmla="*/ 383218 h 634272"/>
              <a:gd name="connsiteX6" fmla="*/ 251055 w 502109"/>
              <a:gd name="connsiteY6" fmla="*/ 634272 h 634272"/>
              <a:gd name="connsiteX7" fmla="*/ 0 w 502109"/>
              <a:gd name="connsiteY7" fmla="*/ 383218 h 634272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394893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0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49005"/>
              <a:gd name="connsiteY0" fmla="*/ 403766 h 654820"/>
              <a:gd name="connsiteX1" fmla="*/ 143838 w 549005"/>
              <a:gd name="connsiteY1" fmla="*/ 403766 h 654820"/>
              <a:gd name="connsiteX2" fmla="*/ 0 w 549005"/>
              <a:gd name="connsiteY2" fmla="*/ 10274 h 654820"/>
              <a:gd name="connsiteX3" fmla="*/ 549005 w 549005"/>
              <a:gd name="connsiteY3" fmla="*/ 0 h 654820"/>
              <a:gd name="connsiteX4" fmla="*/ 394893 w 549005"/>
              <a:gd name="connsiteY4" fmla="*/ 403766 h 654820"/>
              <a:gd name="connsiteX5" fmla="*/ 520420 w 549005"/>
              <a:gd name="connsiteY5" fmla="*/ 403766 h 654820"/>
              <a:gd name="connsiteX6" fmla="*/ 269366 w 549005"/>
              <a:gd name="connsiteY6" fmla="*/ 654820 h 654820"/>
              <a:gd name="connsiteX7" fmla="*/ 18311 w 549005"/>
              <a:gd name="connsiteY7" fmla="*/ 403766 h 65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005" h="654820">
                <a:moveTo>
                  <a:pt x="18311" y="403766"/>
                </a:moveTo>
                <a:lnTo>
                  <a:pt x="143838" y="403766"/>
                </a:lnTo>
                <a:cubicBezTo>
                  <a:pt x="167811" y="272602"/>
                  <a:pt x="78768" y="141438"/>
                  <a:pt x="0" y="10274"/>
                </a:cubicBezTo>
                <a:lnTo>
                  <a:pt x="549005" y="0"/>
                </a:lnTo>
                <a:cubicBezTo>
                  <a:pt x="432565" y="148287"/>
                  <a:pt x="398317" y="276027"/>
                  <a:pt x="394893" y="403766"/>
                </a:cubicBezTo>
                <a:lnTo>
                  <a:pt x="520420" y="403766"/>
                </a:lnTo>
                <a:lnTo>
                  <a:pt x="269366" y="654820"/>
                </a:lnTo>
                <a:lnTo>
                  <a:pt x="18311" y="403766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4F81BD">
                  <a:tint val="23500"/>
                  <a:satMod val="160000"/>
                  <a:lumMod val="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아래쪽 화살표 4098">
            <a:extLst>
              <a:ext uri="{FF2B5EF4-FFF2-40B4-BE49-F238E27FC236}">
                <a16:creationId xmlns:a16="http://schemas.microsoft.com/office/drawing/2014/main" id="{3BCE5069-C10F-4C6C-A3F3-0D365595B5AA}"/>
              </a:ext>
            </a:extLst>
          </p:cNvPr>
          <p:cNvSpPr/>
          <p:nvPr/>
        </p:nvSpPr>
        <p:spPr>
          <a:xfrm>
            <a:off x="4631685" y="5325606"/>
            <a:ext cx="297147" cy="351640"/>
          </a:xfrm>
          <a:custGeom>
            <a:avLst/>
            <a:gdLst>
              <a:gd name="connsiteX0" fmla="*/ 0 w 502109"/>
              <a:gd name="connsiteY0" fmla="*/ 383218 h 634272"/>
              <a:gd name="connsiteX1" fmla="*/ 125527 w 502109"/>
              <a:gd name="connsiteY1" fmla="*/ 383218 h 634272"/>
              <a:gd name="connsiteX2" fmla="*/ 125527 w 502109"/>
              <a:gd name="connsiteY2" fmla="*/ 0 h 634272"/>
              <a:gd name="connsiteX3" fmla="*/ 376582 w 502109"/>
              <a:gd name="connsiteY3" fmla="*/ 0 h 634272"/>
              <a:gd name="connsiteX4" fmla="*/ 376582 w 502109"/>
              <a:gd name="connsiteY4" fmla="*/ 383218 h 634272"/>
              <a:gd name="connsiteX5" fmla="*/ 502109 w 502109"/>
              <a:gd name="connsiteY5" fmla="*/ 383218 h 634272"/>
              <a:gd name="connsiteX6" fmla="*/ 251055 w 502109"/>
              <a:gd name="connsiteY6" fmla="*/ 634272 h 634272"/>
              <a:gd name="connsiteX7" fmla="*/ 0 w 502109"/>
              <a:gd name="connsiteY7" fmla="*/ 383218 h 634272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394893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0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49005"/>
              <a:gd name="connsiteY0" fmla="*/ 403766 h 654820"/>
              <a:gd name="connsiteX1" fmla="*/ 143838 w 549005"/>
              <a:gd name="connsiteY1" fmla="*/ 403766 h 654820"/>
              <a:gd name="connsiteX2" fmla="*/ 0 w 549005"/>
              <a:gd name="connsiteY2" fmla="*/ 10274 h 654820"/>
              <a:gd name="connsiteX3" fmla="*/ 549005 w 549005"/>
              <a:gd name="connsiteY3" fmla="*/ 0 h 654820"/>
              <a:gd name="connsiteX4" fmla="*/ 394893 w 549005"/>
              <a:gd name="connsiteY4" fmla="*/ 403766 h 654820"/>
              <a:gd name="connsiteX5" fmla="*/ 520420 w 549005"/>
              <a:gd name="connsiteY5" fmla="*/ 403766 h 654820"/>
              <a:gd name="connsiteX6" fmla="*/ 269366 w 549005"/>
              <a:gd name="connsiteY6" fmla="*/ 654820 h 654820"/>
              <a:gd name="connsiteX7" fmla="*/ 18311 w 549005"/>
              <a:gd name="connsiteY7" fmla="*/ 403766 h 65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005" h="654820">
                <a:moveTo>
                  <a:pt x="18311" y="403766"/>
                </a:moveTo>
                <a:lnTo>
                  <a:pt x="143838" y="403766"/>
                </a:lnTo>
                <a:cubicBezTo>
                  <a:pt x="167811" y="272602"/>
                  <a:pt x="78768" y="141438"/>
                  <a:pt x="0" y="10274"/>
                </a:cubicBezTo>
                <a:lnTo>
                  <a:pt x="549005" y="0"/>
                </a:lnTo>
                <a:cubicBezTo>
                  <a:pt x="432565" y="148287"/>
                  <a:pt x="398317" y="276027"/>
                  <a:pt x="394893" y="403766"/>
                </a:cubicBezTo>
                <a:lnTo>
                  <a:pt x="520420" y="403766"/>
                </a:lnTo>
                <a:lnTo>
                  <a:pt x="269366" y="654820"/>
                </a:lnTo>
                <a:lnTo>
                  <a:pt x="18311" y="403766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4F81BD">
                  <a:tint val="23500"/>
                  <a:satMod val="160000"/>
                  <a:lumMod val="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DA10649-7C63-497D-983A-28D76344125D}"/>
              </a:ext>
            </a:extLst>
          </p:cNvPr>
          <p:cNvSpPr/>
          <p:nvPr/>
        </p:nvSpPr>
        <p:spPr bwMode="auto">
          <a:xfrm>
            <a:off x="751448" y="4091617"/>
            <a:ext cx="2301840" cy="501099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8" name="양쪽 모서리가 둥근 사각형 68">
            <a:extLst>
              <a:ext uri="{FF2B5EF4-FFF2-40B4-BE49-F238E27FC236}">
                <a16:creationId xmlns:a16="http://schemas.microsoft.com/office/drawing/2014/main" id="{F18C3A9B-44D9-45B2-9F0A-26677108E5F1}"/>
              </a:ext>
            </a:extLst>
          </p:cNvPr>
          <p:cNvSpPr/>
          <p:nvPr/>
        </p:nvSpPr>
        <p:spPr bwMode="auto">
          <a:xfrm>
            <a:off x="738095" y="3651757"/>
            <a:ext cx="2312017" cy="407988"/>
          </a:xfrm>
          <a:prstGeom prst="round2SameRect">
            <a:avLst>
              <a:gd name="adj1" fmla="val 24439"/>
              <a:gd name="adj2" fmla="val 0"/>
            </a:avLst>
          </a:prstGeom>
          <a:solidFill>
            <a:srgbClr val="2860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800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9CEBE34-1AD4-4977-A26D-9DFB1FDA892F}"/>
              </a:ext>
            </a:extLst>
          </p:cNvPr>
          <p:cNvSpPr/>
          <p:nvPr/>
        </p:nvSpPr>
        <p:spPr bwMode="auto">
          <a:xfrm>
            <a:off x="738095" y="4124664"/>
            <a:ext cx="2340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800" dirty="0">
                <a:ln>
                  <a:solidFill>
                    <a:schemeClr val="accent1">
                      <a:alpha val="0"/>
                    </a:schemeClr>
                  </a:solidFill>
                </a:ln>
                <a:gradFill>
                  <a:gsLst>
                    <a:gs pos="100000">
                      <a:schemeClr val="tx1">
                        <a:lumMod val="95000"/>
                        <a:lumOff val="5000"/>
                      </a:schemeClr>
                    </a:gs>
                    <a:gs pos="1250">
                      <a:schemeClr val="tx1">
                        <a:lumMod val="95000"/>
                        <a:lumOff val="5000"/>
                      </a:schemeClr>
                    </a:gs>
                  </a:gsLst>
                  <a:lin ang="0" scaled="0"/>
                </a:gra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(Quality Manager)</a:t>
            </a:r>
            <a:endParaRPr lang="ko-KR" altLang="en-US" sz="1800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1250">
                    <a:schemeClr val="tx1">
                      <a:lumMod val="95000"/>
                      <a:lumOff val="5000"/>
                    </a:schemeClr>
                  </a:gs>
                </a:gsLst>
                <a:lin ang="0" scaled="0"/>
              </a:gra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C136C75-9427-47D4-968C-56D17DBEFD38}"/>
              </a:ext>
            </a:extLst>
          </p:cNvPr>
          <p:cNvSpPr/>
          <p:nvPr/>
        </p:nvSpPr>
        <p:spPr bwMode="auto">
          <a:xfrm>
            <a:off x="756034" y="3682120"/>
            <a:ext cx="2301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800" b="1" dirty="0">
                <a:gradFill>
                  <a:gsLst>
                    <a:gs pos="80417">
                      <a:schemeClr val="bg1"/>
                    </a:gs>
                    <a:gs pos="6625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Test requester</a:t>
            </a:r>
            <a:endParaRPr lang="ko-KR" altLang="en-US" sz="1800" b="1" dirty="0">
              <a:gradFill>
                <a:gsLst>
                  <a:gs pos="80417">
                    <a:schemeClr val="bg1"/>
                  </a:gs>
                  <a:gs pos="66250">
                    <a:schemeClr val="bg1"/>
                  </a:gs>
                </a:gsLst>
                <a:lin ang="5400000" scaled="1"/>
              </a:gradFill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2" name="아래쪽 화살표 4098">
            <a:extLst>
              <a:ext uri="{FF2B5EF4-FFF2-40B4-BE49-F238E27FC236}">
                <a16:creationId xmlns:a16="http://schemas.microsoft.com/office/drawing/2014/main" id="{3BCE5069-C10F-4C6C-A3F3-0D365595B5AA}"/>
              </a:ext>
            </a:extLst>
          </p:cNvPr>
          <p:cNvSpPr/>
          <p:nvPr/>
        </p:nvSpPr>
        <p:spPr>
          <a:xfrm rot="8578431">
            <a:off x="2496033" y="5189353"/>
            <a:ext cx="382267" cy="810978"/>
          </a:xfrm>
          <a:custGeom>
            <a:avLst/>
            <a:gdLst>
              <a:gd name="connsiteX0" fmla="*/ 0 w 502109"/>
              <a:gd name="connsiteY0" fmla="*/ 383218 h 634272"/>
              <a:gd name="connsiteX1" fmla="*/ 125527 w 502109"/>
              <a:gd name="connsiteY1" fmla="*/ 383218 h 634272"/>
              <a:gd name="connsiteX2" fmla="*/ 125527 w 502109"/>
              <a:gd name="connsiteY2" fmla="*/ 0 h 634272"/>
              <a:gd name="connsiteX3" fmla="*/ 376582 w 502109"/>
              <a:gd name="connsiteY3" fmla="*/ 0 h 634272"/>
              <a:gd name="connsiteX4" fmla="*/ 376582 w 502109"/>
              <a:gd name="connsiteY4" fmla="*/ 383218 h 634272"/>
              <a:gd name="connsiteX5" fmla="*/ 502109 w 502109"/>
              <a:gd name="connsiteY5" fmla="*/ 383218 h 634272"/>
              <a:gd name="connsiteX6" fmla="*/ 251055 w 502109"/>
              <a:gd name="connsiteY6" fmla="*/ 634272 h 634272"/>
              <a:gd name="connsiteX7" fmla="*/ 0 w 502109"/>
              <a:gd name="connsiteY7" fmla="*/ 383218 h 634272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394893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0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49005"/>
              <a:gd name="connsiteY0" fmla="*/ 403766 h 654820"/>
              <a:gd name="connsiteX1" fmla="*/ 143838 w 549005"/>
              <a:gd name="connsiteY1" fmla="*/ 403766 h 654820"/>
              <a:gd name="connsiteX2" fmla="*/ 0 w 549005"/>
              <a:gd name="connsiteY2" fmla="*/ 10274 h 654820"/>
              <a:gd name="connsiteX3" fmla="*/ 549005 w 549005"/>
              <a:gd name="connsiteY3" fmla="*/ 0 h 654820"/>
              <a:gd name="connsiteX4" fmla="*/ 394893 w 549005"/>
              <a:gd name="connsiteY4" fmla="*/ 403766 h 654820"/>
              <a:gd name="connsiteX5" fmla="*/ 520420 w 549005"/>
              <a:gd name="connsiteY5" fmla="*/ 403766 h 654820"/>
              <a:gd name="connsiteX6" fmla="*/ 269366 w 549005"/>
              <a:gd name="connsiteY6" fmla="*/ 654820 h 654820"/>
              <a:gd name="connsiteX7" fmla="*/ 18311 w 549005"/>
              <a:gd name="connsiteY7" fmla="*/ 403766 h 65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005" h="654820">
                <a:moveTo>
                  <a:pt x="18311" y="403766"/>
                </a:moveTo>
                <a:lnTo>
                  <a:pt x="143838" y="403766"/>
                </a:lnTo>
                <a:cubicBezTo>
                  <a:pt x="167811" y="272602"/>
                  <a:pt x="78768" y="141438"/>
                  <a:pt x="0" y="10274"/>
                </a:cubicBezTo>
                <a:lnTo>
                  <a:pt x="549005" y="0"/>
                </a:lnTo>
                <a:cubicBezTo>
                  <a:pt x="432565" y="148287"/>
                  <a:pt x="398317" y="276027"/>
                  <a:pt x="394893" y="403766"/>
                </a:cubicBezTo>
                <a:lnTo>
                  <a:pt x="520420" y="403766"/>
                </a:lnTo>
                <a:lnTo>
                  <a:pt x="269366" y="654820"/>
                </a:lnTo>
                <a:lnTo>
                  <a:pt x="18311" y="403766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4F81BD">
                  <a:tint val="23500"/>
                  <a:satMod val="160000"/>
                  <a:lumMod val="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아래쪽 화살표 4098">
            <a:extLst>
              <a:ext uri="{FF2B5EF4-FFF2-40B4-BE49-F238E27FC236}">
                <a16:creationId xmlns:a16="http://schemas.microsoft.com/office/drawing/2014/main" id="{3BCE5069-C10F-4C6C-A3F3-0D365595B5AA}"/>
              </a:ext>
            </a:extLst>
          </p:cNvPr>
          <p:cNvSpPr/>
          <p:nvPr/>
        </p:nvSpPr>
        <p:spPr>
          <a:xfrm rot="14437553">
            <a:off x="2402634" y="2404373"/>
            <a:ext cx="371009" cy="916246"/>
          </a:xfrm>
          <a:custGeom>
            <a:avLst/>
            <a:gdLst>
              <a:gd name="connsiteX0" fmla="*/ 0 w 502109"/>
              <a:gd name="connsiteY0" fmla="*/ 383218 h 634272"/>
              <a:gd name="connsiteX1" fmla="*/ 125527 w 502109"/>
              <a:gd name="connsiteY1" fmla="*/ 383218 h 634272"/>
              <a:gd name="connsiteX2" fmla="*/ 125527 w 502109"/>
              <a:gd name="connsiteY2" fmla="*/ 0 h 634272"/>
              <a:gd name="connsiteX3" fmla="*/ 376582 w 502109"/>
              <a:gd name="connsiteY3" fmla="*/ 0 h 634272"/>
              <a:gd name="connsiteX4" fmla="*/ 376582 w 502109"/>
              <a:gd name="connsiteY4" fmla="*/ 383218 h 634272"/>
              <a:gd name="connsiteX5" fmla="*/ 502109 w 502109"/>
              <a:gd name="connsiteY5" fmla="*/ 383218 h 634272"/>
              <a:gd name="connsiteX6" fmla="*/ 251055 w 502109"/>
              <a:gd name="connsiteY6" fmla="*/ 634272 h 634272"/>
              <a:gd name="connsiteX7" fmla="*/ 0 w 502109"/>
              <a:gd name="connsiteY7" fmla="*/ 383218 h 634272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394893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8457"/>
              <a:gd name="connsiteY0" fmla="*/ 393492 h 644546"/>
              <a:gd name="connsiteX1" fmla="*/ 143838 w 528457"/>
              <a:gd name="connsiteY1" fmla="*/ 393492 h 644546"/>
              <a:gd name="connsiteX2" fmla="*/ 0 w 528457"/>
              <a:gd name="connsiteY2" fmla="*/ 0 h 644546"/>
              <a:gd name="connsiteX3" fmla="*/ 528457 w 528457"/>
              <a:gd name="connsiteY3" fmla="*/ 10274 h 644546"/>
              <a:gd name="connsiteX4" fmla="*/ 394893 w 528457"/>
              <a:gd name="connsiteY4" fmla="*/ 393492 h 644546"/>
              <a:gd name="connsiteX5" fmla="*/ 520420 w 528457"/>
              <a:gd name="connsiteY5" fmla="*/ 393492 h 644546"/>
              <a:gd name="connsiteX6" fmla="*/ 269366 w 528457"/>
              <a:gd name="connsiteY6" fmla="*/ 644546 h 644546"/>
              <a:gd name="connsiteX7" fmla="*/ 18311 w 528457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10274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20420"/>
              <a:gd name="connsiteY0" fmla="*/ 393492 h 644546"/>
              <a:gd name="connsiteX1" fmla="*/ 143838 w 520420"/>
              <a:gd name="connsiteY1" fmla="*/ 393492 h 644546"/>
              <a:gd name="connsiteX2" fmla="*/ 0 w 520420"/>
              <a:gd name="connsiteY2" fmla="*/ 0 h 644546"/>
              <a:gd name="connsiteX3" fmla="*/ 507909 w 520420"/>
              <a:gd name="connsiteY3" fmla="*/ 0 h 644546"/>
              <a:gd name="connsiteX4" fmla="*/ 394893 w 520420"/>
              <a:gd name="connsiteY4" fmla="*/ 393492 h 644546"/>
              <a:gd name="connsiteX5" fmla="*/ 520420 w 520420"/>
              <a:gd name="connsiteY5" fmla="*/ 393492 h 644546"/>
              <a:gd name="connsiteX6" fmla="*/ 269366 w 520420"/>
              <a:gd name="connsiteY6" fmla="*/ 644546 h 644546"/>
              <a:gd name="connsiteX7" fmla="*/ 18311 w 520420"/>
              <a:gd name="connsiteY7" fmla="*/ 393492 h 644546"/>
              <a:gd name="connsiteX0" fmla="*/ 18311 w 549005"/>
              <a:gd name="connsiteY0" fmla="*/ 403766 h 654820"/>
              <a:gd name="connsiteX1" fmla="*/ 143838 w 549005"/>
              <a:gd name="connsiteY1" fmla="*/ 403766 h 654820"/>
              <a:gd name="connsiteX2" fmla="*/ 0 w 549005"/>
              <a:gd name="connsiteY2" fmla="*/ 10274 h 654820"/>
              <a:gd name="connsiteX3" fmla="*/ 549005 w 549005"/>
              <a:gd name="connsiteY3" fmla="*/ 0 h 654820"/>
              <a:gd name="connsiteX4" fmla="*/ 394893 w 549005"/>
              <a:gd name="connsiteY4" fmla="*/ 403766 h 654820"/>
              <a:gd name="connsiteX5" fmla="*/ 520420 w 549005"/>
              <a:gd name="connsiteY5" fmla="*/ 403766 h 654820"/>
              <a:gd name="connsiteX6" fmla="*/ 269366 w 549005"/>
              <a:gd name="connsiteY6" fmla="*/ 654820 h 654820"/>
              <a:gd name="connsiteX7" fmla="*/ 18311 w 549005"/>
              <a:gd name="connsiteY7" fmla="*/ 403766 h 65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9005" h="654820">
                <a:moveTo>
                  <a:pt x="18311" y="403766"/>
                </a:moveTo>
                <a:lnTo>
                  <a:pt x="143838" y="403766"/>
                </a:lnTo>
                <a:cubicBezTo>
                  <a:pt x="167811" y="272602"/>
                  <a:pt x="78768" y="141438"/>
                  <a:pt x="0" y="10274"/>
                </a:cubicBezTo>
                <a:lnTo>
                  <a:pt x="549005" y="0"/>
                </a:lnTo>
                <a:cubicBezTo>
                  <a:pt x="432565" y="148287"/>
                  <a:pt x="398317" y="276027"/>
                  <a:pt x="394893" y="403766"/>
                </a:cubicBezTo>
                <a:lnTo>
                  <a:pt x="520420" y="403766"/>
                </a:lnTo>
                <a:lnTo>
                  <a:pt x="269366" y="654820"/>
                </a:lnTo>
                <a:lnTo>
                  <a:pt x="18311" y="403766"/>
                </a:lnTo>
                <a:close/>
              </a:path>
            </a:pathLst>
          </a:custGeom>
          <a:gradFill flip="none" rotWithShape="1">
            <a:gsLst>
              <a:gs pos="0">
                <a:srgbClr val="0070C0"/>
              </a:gs>
              <a:gs pos="100000">
                <a:srgbClr val="4F81BD">
                  <a:tint val="23500"/>
                  <a:satMod val="160000"/>
                  <a:lumMod val="0"/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816" y="2193661"/>
            <a:ext cx="3962877" cy="366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34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176" y="432259"/>
            <a:ext cx="9529893" cy="365130"/>
          </a:xfrm>
        </p:spPr>
        <p:txBody>
          <a:bodyPr/>
          <a:lstStyle/>
          <a:p>
            <a:r>
              <a:rPr lang="en-US" altLang="ko-KR" dirty="0"/>
              <a:t>Quality Management of Construction Work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259976-49B8-43AB-A75A-76C4FDEA5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97" y="1078669"/>
            <a:ext cx="10453816" cy="6482594"/>
          </a:xfrm>
        </p:spPr>
        <p:txBody>
          <a:bodyPr/>
          <a:lstStyle/>
          <a:p>
            <a:r>
              <a:rPr lang="en-US" altLang="ko-KR" dirty="0"/>
              <a:t>Sealed Sample for Quality Test</a:t>
            </a:r>
            <a:endParaRPr lang="ko-KR" altLang="en-US" b="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60" y="1937403"/>
            <a:ext cx="5184576" cy="291632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97043" y="3107984"/>
            <a:ext cx="3431954" cy="458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94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176" y="432259"/>
            <a:ext cx="9529893" cy="365130"/>
          </a:xfrm>
        </p:spPr>
        <p:txBody>
          <a:bodyPr/>
          <a:lstStyle/>
          <a:p>
            <a:r>
              <a:rPr lang="en-US" altLang="ko-KR" dirty="0"/>
              <a:t>Quality Management of Construction Work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259976-49B8-43AB-A75A-76C4FDEA5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97" y="1078669"/>
            <a:ext cx="10453816" cy="6482594"/>
          </a:xfrm>
        </p:spPr>
        <p:txBody>
          <a:bodyPr/>
          <a:lstStyle/>
          <a:p>
            <a:r>
              <a:rPr lang="en-US" altLang="ko-KR" dirty="0"/>
              <a:t>Quality Test</a:t>
            </a:r>
            <a:endParaRPr lang="ko-KR" altLang="en-US" b="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677" y="2214350"/>
            <a:ext cx="4124445" cy="309655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00" y="3276575"/>
            <a:ext cx="2889479" cy="385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719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176" y="432259"/>
            <a:ext cx="9529893" cy="365130"/>
          </a:xfrm>
        </p:spPr>
        <p:txBody>
          <a:bodyPr/>
          <a:lstStyle/>
          <a:p>
            <a:r>
              <a:rPr lang="en-US" altLang="ko-KR" dirty="0"/>
              <a:t>Quality Management of Construction Work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259976-49B8-43AB-A75A-76C4FDEA5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97" y="1078669"/>
            <a:ext cx="10453816" cy="6482594"/>
          </a:xfrm>
        </p:spPr>
        <p:txBody>
          <a:bodyPr/>
          <a:lstStyle/>
          <a:p>
            <a:r>
              <a:rPr lang="en-US" altLang="ko-KR" dirty="0"/>
              <a:t>Sample After Test</a:t>
            </a:r>
            <a:endParaRPr lang="ko-KR" altLang="en-US" b="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04" y="1992224"/>
            <a:ext cx="4279513" cy="32129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06134" y="3209131"/>
            <a:ext cx="3212978" cy="428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08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176" y="432259"/>
            <a:ext cx="9529893" cy="365130"/>
          </a:xfrm>
        </p:spPr>
        <p:txBody>
          <a:bodyPr/>
          <a:lstStyle/>
          <a:p>
            <a:r>
              <a:rPr lang="en-US" altLang="ko-KR" dirty="0"/>
              <a:t>Quality Management of Construction Work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259976-49B8-43AB-A75A-76C4FDEA5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132" y="1078669"/>
            <a:ext cx="10453816" cy="6482594"/>
          </a:xfrm>
        </p:spPr>
        <p:txBody>
          <a:bodyPr/>
          <a:lstStyle/>
          <a:p>
            <a:r>
              <a:rPr lang="en-US" altLang="ko-KR" dirty="0"/>
              <a:t>Test Report</a:t>
            </a:r>
            <a:endParaRPr lang="ko-KR" altLang="en-US" b="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48" y="1548383"/>
            <a:ext cx="4212898" cy="57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92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176" y="432259"/>
            <a:ext cx="9529893" cy="365130"/>
          </a:xfrm>
        </p:spPr>
        <p:txBody>
          <a:bodyPr/>
          <a:lstStyle/>
          <a:p>
            <a:r>
              <a:rPr lang="en-US" altLang="ko-KR" dirty="0"/>
              <a:t>Quality Management of Construction Work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259976-49B8-43AB-A75A-76C4FDEA5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132" y="1078669"/>
            <a:ext cx="10453816" cy="6482594"/>
          </a:xfrm>
        </p:spPr>
        <p:txBody>
          <a:bodyPr/>
          <a:lstStyle/>
          <a:p>
            <a:r>
              <a:rPr lang="en-US" altLang="ko-KR" dirty="0"/>
              <a:t>Nondestructive Test</a:t>
            </a:r>
            <a:endParaRPr lang="ko-KR" altLang="en-US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50186"/>
          <a:stretch/>
        </p:blipFill>
        <p:spPr>
          <a:xfrm>
            <a:off x="234132" y="1753557"/>
            <a:ext cx="7056784" cy="26035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l="49560"/>
          <a:stretch/>
        </p:blipFill>
        <p:spPr>
          <a:xfrm>
            <a:off x="3114452" y="4638337"/>
            <a:ext cx="7145447" cy="2603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7BE18A-445B-48DA-ABFB-78DCD825D49D}"/>
              </a:ext>
            </a:extLst>
          </p:cNvPr>
          <p:cNvSpPr txBox="1"/>
          <p:nvPr/>
        </p:nvSpPr>
        <p:spPr>
          <a:xfrm>
            <a:off x="1310989" y="4380719"/>
            <a:ext cx="1659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Ultrasonic Test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7BE18A-445B-48DA-ABFB-78DCD825D49D}"/>
              </a:ext>
            </a:extLst>
          </p:cNvPr>
          <p:cNvSpPr txBox="1"/>
          <p:nvPr/>
        </p:nvSpPr>
        <p:spPr>
          <a:xfrm>
            <a:off x="4629684" y="4356695"/>
            <a:ext cx="2013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(Computed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Radiograhpy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7BE18A-445B-48DA-ABFB-78DCD825D49D}"/>
              </a:ext>
            </a:extLst>
          </p:cNvPr>
          <p:cNvSpPr txBox="1"/>
          <p:nvPr/>
        </p:nvSpPr>
        <p:spPr>
          <a:xfrm>
            <a:off x="4014552" y="7248735"/>
            <a:ext cx="2412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(M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agnetic particle detection test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7BE18A-445B-48DA-ABFB-78DCD825D49D}"/>
              </a:ext>
            </a:extLst>
          </p:cNvPr>
          <p:cNvSpPr txBox="1"/>
          <p:nvPr/>
        </p:nvSpPr>
        <p:spPr>
          <a:xfrm>
            <a:off x="7755705" y="7263050"/>
            <a:ext cx="16594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Penetration Test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655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176" y="432259"/>
            <a:ext cx="9529893" cy="365130"/>
          </a:xfrm>
        </p:spPr>
        <p:txBody>
          <a:bodyPr/>
          <a:lstStyle/>
          <a:p>
            <a:r>
              <a:rPr lang="en-US" altLang="ko-KR" dirty="0"/>
              <a:t>Quality Management of Construction Work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259976-49B8-43AB-A75A-76C4FDEA5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132" y="1078669"/>
            <a:ext cx="10453816" cy="6482594"/>
          </a:xfrm>
        </p:spPr>
        <p:txBody>
          <a:bodyPr/>
          <a:lstStyle/>
          <a:p>
            <a:r>
              <a:rPr lang="en-US" altLang="ko-KR" dirty="0"/>
              <a:t>Fire Resistance Test</a:t>
            </a:r>
            <a:endParaRPr lang="ko-KR" altLang="en-US" b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7BE18A-445B-48DA-ABFB-78DCD825D49D}"/>
              </a:ext>
            </a:extLst>
          </p:cNvPr>
          <p:cNvSpPr txBox="1"/>
          <p:nvPr/>
        </p:nvSpPr>
        <p:spPr>
          <a:xfrm>
            <a:off x="2682403" y="4081358"/>
            <a:ext cx="4454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(Fire resistance test equipment for horizontal members)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7BE18A-445B-48DA-ABFB-78DCD825D49D}"/>
              </a:ext>
            </a:extLst>
          </p:cNvPr>
          <p:cNvSpPr txBox="1"/>
          <p:nvPr/>
        </p:nvSpPr>
        <p:spPr>
          <a:xfrm>
            <a:off x="6443543" y="6933045"/>
            <a:ext cx="280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Smokeproof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test equipment)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404" y="1584387"/>
            <a:ext cx="4454731" cy="24787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05" y="4475361"/>
            <a:ext cx="4259363" cy="237005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4541" y="4461051"/>
            <a:ext cx="4286665" cy="2387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7BE18A-445B-48DA-ABFB-78DCD825D49D}"/>
              </a:ext>
            </a:extLst>
          </p:cNvPr>
          <p:cNvSpPr txBox="1"/>
          <p:nvPr/>
        </p:nvSpPr>
        <p:spPr>
          <a:xfrm>
            <a:off x="552720" y="6968847"/>
            <a:ext cx="4454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(Fire resistance test equipment for vertical members)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155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176" y="432259"/>
            <a:ext cx="9529893" cy="365130"/>
          </a:xfrm>
        </p:spPr>
        <p:txBody>
          <a:bodyPr/>
          <a:lstStyle/>
          <a:p>
            <a:r>
              <a:rPr lang="en-US" altLang="ko-KR" dirty="0"/>
              <a:t>Quality Management of Construction Work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259976-49B8-43AB-A75A-76C4FDEA5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132" y="1078669"/>
            <a:ext cx="10453816" cy="6482594"/>
          </a:xfrm>
        </p:spPr>
        <p:txBody>
          <a:bodyPr/>
          <a:lstStyle/>
          <a:p>
            <a:r>
              <a:rPr lang="en-US" altLang="ko-KR" dirty="0"/>
              <a:t>Fire Resistance Test(Vertical Members)</a:t>
            </a:r>
            <a:endParaRPr lang="ko-KR" altLang="en-US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24" y="1764407"/>
            <a:ext cx="4644516" cy="408391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692" y="3132559"/>
            <a:ext cx="4644516" cy="408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050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176" y="432259"/>
            <a:ext cx="9529893" cy="365130"/>
          </a:xfrm>
        </p:spPr>
        <p:txBody>
          <a:bodyPr/>
          <a:lstStyle/>
          <a:p>
            <a:r>
              <a:rPr lang="en-US" altLang="ko-KR" dirty="0"/>
              <a:t>Quality Management of Construction Work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259976-49B8-43AB-A75A-76C4FDEA5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132" y="1078669"/>
            <a:ext cx="10453816" cy="6482594"/>
          </a:xfrm>
        </p:spPr>
        <p:txBody>
          <a:bodyPr/>
          <a:lstStyle/>
          <a:p>
            <a:r>
              <a:rPr lang="en-US" altLang="ko-KR" dirty="0"/>
              <a:t>Fire Resistance Test(Vertical Members)</a:t>
            </a:r>
            <a:endParaRPr lang="ko-KR" altLang="en-US" b="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69" y="1689447"/>
            <a:ext cx="4644515" cy="409477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680" y="3132559"/>
            <a:ext cx="4668903" cy="40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20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176" y="432259"/>
            <a:ext cx="9529893" cy="365130"/>
          </a:xfrm>
        </p:spPr>
        <p:txBody>
          <a:bodyPr/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내용 개체 틀 1">
            <a:extLst>
              <a:ext uri="{FF2B5EF4-FFF2-40B4-BE49-F238E27FC236}">
                <a16:creationId xmlns:a16="http://schemas.microsoft.com/office/drawing/2014/main" id="{7DB0D136-042D-4824-AEEC-B7141A6F7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97" y="1078670"/>
            <a:ext cx="10401762" cy="5251036"/>
          </a:xfrm>
        </p:spPr>
        <p:txBody>
          <a:bodyPr/>
          <a:lstStyle/>
          <a:p>
            <a:r>
              <a:rPr lang="en-US" altLang="ko-KR" dirty="0"/>
              <a:t>Understanding of the Law </a:t>
            </a:r>
          </a:p>
          <a:p>
            <a:pPr marL="358775" lvl="1" indent="0">
              <a:buNone/>
            </a:pPr>
            <a:endParaRPr lang="en-US" altLang="ko-KR" sz="1000" dirty="0"/>
          </a:p>
          <a:p>
            <a:pPr lvl="1"/>
            <a:r>
              <a:rPr lang="en-US" altLang="ko-KR" b="1" dirty="0"/>
              <a:t>What is the law?</a:t>
            </a:r>
            <a:r>
              <a:rPr lang="ko-KR" altLang="en-US" b="1" dirty="0"/>
              <a:t>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b="1" dirty="0"/>
              <a:t>The necessity of law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719137" lvl="2" indent="0">
              <a:buNone/>
            </a:pPr>
            <a:endParaRPr lang="en-US" altLang="ko-KR" dirty="0"/>
          </a:p>
          <a:p>
            <a:pPr marL="719137" lvl="2" indent="0">
              <a:buNone/>
            </a:pPr>
            <a:endParaRPr lang="en-US" altLang="ko-KR" sz="800" dirty="0"/>
          </a:p>
          <a:p>
            <a:pPr lvl="1"/>
            <a:r>
              <a:rPr lang="en-US" altLang="ko-KR" b="1" dirty="0"/>
              <a:t>The priority of application of the law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2F09307-0CF8-40B4-B8C3-C1C21B1E36C6}"/>
              </a:ext>
            </a:extLst>
          </p:cNvPr>
          <p:cNvSpPr/>
          <p:nvPr/>
        </p:nvSpPr>
        <p:spPr bwMode="auto">
          <a:xfrm>
            <a:off x="810195" y="2008876"/>
            <a:ext cx="9010735" cy="543178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0C1740E-E72B-4814-A9F2-FD998B83BD4E}"/>
              </a:ext>
            </a:extLst>
          </p:cNvPr>
          <p:cNvSpPr/>
          <p:nvPr/>
        </p:nvSpPr>
        <p:spPr bwMode="auto">
          <a:xfrm>
            <a:off x="823928" y="2104702"/>
            <a:ext cx="91117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It is an important social promise that everyone must keep in order to maintain social order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75D4DA3-9D3C-45FC-B01E-3F59BFF5DD40}"/>
              </a:ext>
            </a:extLst>
          </p:cNvPr>
          <p:cNvSpPr/>
          <p:nvPr/>
        </p:nvSpPr>
        <p:spPr bwMode="auto">
          <a:xfrm>
            <a:off x="810196" y="3067760"/>
            <a:ext cx="4954820" cy="640863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E6C475C-8612-478E-993E-D262B9F9FB48}"/>
              </a:ext>
            </a:extLst>
          </p:cNvPr>
          <p:cNvSpPr/>
          <p:nvPr/>
        </p:nvSpPr>
        <p:spPr bwMode="auto">
          <a:xfrm>
            <a:off x="823929" y="3123142"/>
            <a:ext cx="49548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It is necessary to maintain social order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It is necessary to guarantee human freedom and rights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927343E-03D8-4B51-B6D0-6460C268646C}"/>
              </a:ext>
            </a:extLst>
          </p:cNvPr>
          <p:cNvSpPr/>
          <p:nvPr/>
        </p:nvSpPr>
        <p:spPr bwMode="auto">
          <a:xfrm>
            <a:off x="810196" y="4356695"/>
            <a:ext cx="9289032" cy="543179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131BDE0-0739-4C35-84CC-8EFF7255B37F}"/>
              </a:ext>
            </a:extLst>
          </p:cNvPr>
          <p:cNvSpPr/>
          <p:nvPr/>
        </p:nvSpPr>
        <p:spPr bwMode="auto">
          <a:xfrm>
            <a:off x="823928" y="4467825"/>
            <a:ext cx="93361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It is a principle that the law is rated so that the higher-grade law takes precedence over the lower-grade law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92" name="AutoShape 65">
            <a:extLst>
              <a:ext uri="{FF2B5EF4-FFF2-40B4-BE49-F238E27FC236}">
                <a16:creationId xmlns:a16="http://schemas.microsoft.com/office/drawing/2014/main" id="{0B5DFD9A-960B-4ABE-94E9-2D0AEF3DA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639" y="5382308"/>
            <a:ext cx="2038834" cy="953619"/>
          </a:xfrm>
          <a:prstGeom prst="homePlate">
            <a:avLst>
              <a:gd name="adj" fmla="val 18477"/>
            </a:avLst>
          </a:prstGeom>
          <a:gradFill rotWithShape="0">
            <a:gsLst>
              <a:gs pos="0">
                <a:schemeClr val="accent1"/>
              </a:gs>
              <a:gs pos="100000">
                <a:srgbClr val="51692D"/>
              </a:gs>
            </a:gsLst>
            <a:lin ang="18900000" scaled="1"/>
          </a:gradFill>
          <a:ln>
            <a:noFill/>
          </a:ln>
          <a:effectLst>
            <a:outerShdw dist="53882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105" tIns="52052" rIns="104105" bIns="52052" anchor="ctr"/>
          <a:lstStyle>
            <a:lvl1pPr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  <a:lvl2pPr marL="847725" indent="-325438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2pPr>
            <a:lvl3pPr marL="1303338" indent="-260350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3pPr>
            <a:lvl4pPr marL="1825625" indent="-260350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4pPr>
            <a:lvl5pPr marL="2344738" indent="-258763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5pPr>
            <a:lvl6pPr marL="28019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6pPr>
            <a:lvl7pPr marL="32591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7pPr>
            <a:lvl8pPr marL="37163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8pPr>
            <a:lvl9pPr marL="41735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9pPr>
          </a:lstStyle>
          <a:p>
            <a:pPr algn="ctr"/>
            <a:r>
              <a:rPr lang="en-US" altLang="ko-KR" sz="1600" b="1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3" name="AutoShape 51">
            <a:extLst>
              <a:ext uri="{FF2B5EF4-FFF2-40B4-BE49-F238E27FC236}">
                <a16:creationId xmlns:a16="http://schemas.microsoft.com/office/drawing/2014/main" id="{27DFE11D-6844-4DC1-8AD9-4D5ED3D59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3014" y="5372005"/>
            <a:ext cx="2038834" cy="951868"/>
          </a:xfrm>
          <a:prstGeom prst="homePlate">
            <a:avLst>
              <a:gd name="adj" fmla="val 32827"/>
            </a:avLst>
          </a:prstGeom>
          <a:gradFill rotWithShape="0">
            <a:gsLst>
              <a:gs pos="0">
                <a:schemeClr val="bg2"/>
              </a:gs>
              <a:gs pos="100000">
                <a:schemeClr val="tx1"/>
              </a:gs>
            </a:gsLst>
            <a:lin ang="18900000" scaled="1"/>
          </a:gradFill>
          <a:ln>
            <a:noFill/>
          </a:ln>
          <a:effectLst>
            <a:outerShdw dist="45791" dir="3378596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105" tIns="52052" rIns="104105" bIns="52052" anchor="ctr"/>
          <a:lstStyle>
            <a:lvl1pPr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  <a:lvl2pPr marL="847725" indent="-325438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2pPr>
            <a:lvl3pPr marL="1303338" indent="-260350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3pPr>
            <a:lvl4pPr marL="1825625" indent="-260350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4pPr>
            <a:lvl5pPr marL="2344738" indent="-258763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5pPr>
            <a:lvl6pPr marL="28019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6pPr>
            <a:lvl7pPr marL="32591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7pPr>
            <a:lvl8pPr marL="37163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8pPr>
            <a:lvl9pPr marL="41735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9pPr>
          </a:lstStyle>
          <a:p>
            <a:pPr algn="ctr"/>
            <a:endParaRPr lang="ko-KR" altLang="ko-KR" sz="1600" b="1" i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AutoShape 37">
            <a:extLst>
              <a:ext uri="{FF2B5EF4-FFF2-40B4-BE49-F238E27FC236}">
                <a16:creationId xmlns:a16="http://schemas.microsoft.com/office/drawing/2014/main" id="{6C6A6944-9565-4AD1-8077-C285E1379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5882" y="5382306"/>
            <a:ext cx="2423247" cy="953618"/>
          </a:xfrm>
          <a:prstGeom prst="homePlate">
            <a:avLst>
              <a:gd name="adj" fmla="val 23985"/>
            </a:avLst>
          </a:prstGeom>
          <a:gradFill rotWithShape="1">
            <a:gsLst>
              <a:gs pos="0">
                <a:schemeClr val="accent2"/>
              </a:gs>
              <a:gs pos="100000">
                <a:srgbClr val="99520B"/>
              </a:gs>
            </a:gsLst>
            <a:lin ang="18900000" scaled="1"/>
          </a:gradFill>
          <a:ln>
            <a:noFill/>
          </a:ln>
          <a:effectLst>
            <a:outerShdw dist="53882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105" tIns="52052" rIns="104105" bIns="52052" anchor="ctr"/>
          <a:lstStyle>
            <a:lvl1pPr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  <a:lvl2pPr marL="847725" indent="-325438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2pPr>
            <a:lvl3pPr marL="1303338" indent="-260350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3pPr>
            <a:lvl4pPr marL="1825625" indent="-260350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4pPr>
            <a:lvl5pPr marL="2344738" indent="-258763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5pPr>
            <a:lvl6pPr marL="28019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6pPr>
            <a:lvl7pPr marL="32591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7pPr>
            <a:lvl8pPr marL="37163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8pPr>
            <a:lvl9pPr marL="41735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9pPr>
          </a:lstStyle>
          <a:p>
            <a:pPr algn="ctr"/>
            <a:endParaRPr lang="ko-KR" altLang="ko-KR" sz="1600" b="1" i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AutoShape 21">
            <a:extLst>
              <a:ext uri="{FF2B5EF4-FFF2-40B4-BE49-F238E27FC236}">
                <a16:creationId xmlns:a16="http://schemas.microsoft.com/office/drawing/2014/main" id="{6AAE8E3C-3CD6-44B2-AE18-56E6DE741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0158" y="5364807"/>
            <a:ext cx="2467062" cy="953618"/>
          </a:xfrm>
          <a:prstGeom prst="homePlate">
            <a:avLst>
              <a:gd name="adj" fmla="val 21216"/>
            </a:avLst>
          </a:prstGeom>
          <a:gradFill rotWithShape="0">
            <a:gsLst>
              <a:gs pos="0">
                <a:srgbClr val="99CCFF"/>
              </a:gs>
              <a:gs pos="100000">
                <a:srgbClr val="007BF6"/>
              </a:gs>
            </a:gsLst>
            <a:lin ang="18900000" scaled="1"/>
          </a:gradFill>
          <a:ln>
            <a:noFill/>
          </a:ln>
          <a:effectLst>
            <a:outerShdw dist="53882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105" tIns="52052" rIns="104105" bIns="52052" anchor="ctr"/>
          <a:lstStyle>
            <a:lvl1pPr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  <a:lvl2pPr marL="847725" indent="-325438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2pPr>
            <a:lvl3pPr marL="1303338" indent="-260350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3pPr>
            <a:lvl4pPr marL="1825625" indent="-260350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4pPr>
            <a:lvl5pPr marL="2344738" indent="-258763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5pPr>
            <a:lvl6pPr marL="28019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6pPr>
            <a:lvl7pPr marL="32591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7pPr>
            <a:lvl8pPr marL="37163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8pPr>
            <a:lvl9pPr marL="41735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9pPr>
          </a:lstStyle>
          <a:p>
            <a:pPr algn="ctr"/>
            <a:endParaRPr lang="ko-KR" altLang="ko-KR" sz="1600" b="1" i="1">
              <a:solidFill>
                <a:srgbClr val="1C1C1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 Box 66">
            <a:extLst>
              <a:ext uri="{FF2B5EF4-FFF2-40B4-BE49-F238E27FC236}">
                <a16:creationId xmlns:a16="http://schemas.microsoft.com/office/drawing/2014/main" id="{F5F4B5D2-7023-4928-9AA6-4611D0807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806" y="5663777"/>
            <a:ext cx="1798820" cy="395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105" tIns="52052" rIns="104105" bIns="52052">
            <a:spAutoFit/>
          </a:bodyPr>
          <a:lstStyle>
            <a:lvl1pPr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  <a:lvl2pPr marL="847725" indent="-325438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2pPr>
            <a:lvl3pPr marL="1303338" indent="-260350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3pPr>
            <a:lvl4pPr marL="1825625" indent="-260350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4pPr>
            <a:lvl5pPr marL="2344738" indent="-258763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5pPr>
            <a:lvl6pPr marL="28019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6pPr>
            <a:lvl7pPr marL="32591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7pPr>
            <a:lvl8pPr marL="37163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8pPr>
            <a:lvl9pPr marL="41735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9pPr>
          </a:lstStyle>
          <a:p>
            <a:pPr algn="ctr" eaLnBrk="0" hangingPunct="0">
              <a:lnSpc>
                <a:spcPct val="90000"/>
              </a:lnSpc>
            </a:pPr>
            <a:r>
              <a:rPr lang="en-US" altLang="ko-K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Constitution</a:t>
            </a:r>
          </a:p>
        </p:txBody>
      </p:sp>
      <p:sp>
        <p:nvSpPr>
          <p:cNvPr id="97" name="Text Box 66">
            <a:extLst>
              <a:ext uri="{FF2B5EF4-FFF2-40B4-BE49-F238E27FC236}">
                <a16:creationId xmlns:a16="http://schemas.microsoft.com/office/drawing/2014/main" id="{CE01DC46-6E07-4408-93C6-FDE15DEE8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682" y="5664929"/>
            <a:ext cx="1289065" cy="395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105" tIns="52052" rIns="104105" bIns="52052">
            <a:spAutoFit/>
          </a:bodyPr>
          <a:lstStyle>
            <a:lvl1pPr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  <a:lvl2pPr marL="847725" indent="-325438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2pPr>
            <a:lvl3pPr marL="1303338" indent="-260350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3pPr>
            <a:lvl4pPr marL="1825625" indent="-260350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4pPr>
            <a:lvl5pPr marL="2344738" indent="-258763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5pPr>
            <a:lvl6pPr marL="28019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6pPr>
            <a:lvl7pPr marL="32591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7pPr>
            <a:lvl8pPr marL="37163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8pPr>
            <a:lvl9pPr marL="41735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9pPr>
          </a:lstStyle>
          <a:p>
            <a:pPr algn="ctr" eaLnBrk="0" hangingPunct="0">
              <a:lnSpc>
                <a:spcPct val="90000"/>
              </a:lnSpc>
            </a:pPr>
            <a:r>
              <a:rPr lang="en-US" altLang="ko-KR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Law</a:t>
            </a:r>
          </a:p>
        </p:txBody>
      </p:sp>
      <p:sp>
        <p:nvSpPr>
          <p:cNvPr id="98" name="Text Box 66">
            <a:extLst>
              <a:ext uri="{FF2B5EF4-FFF2-40B4-BE49-F238E27FC236}">
                <a16:creationId xmlns:a16="http://schemas.microsoft.com/office/drawing/2014/main" id="{675CA474-7310-41E1-A8AC-194051D24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6838" y="5570955"/>
            <a:ext cx="2252469" cy="54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105" tIns="52052" rIns="104105" bIns="52052">
            <a:spAutoFit/>
          </a:bodyPr>
          <a:lstStyle>
            <a:lvl1pPr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  <a:lvl2pPr marL="847725" indent="-325438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2pPr>
            <a:lvl3pPr marL="1303338" indent="-260350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3pPr>
            <a:lvl4pPr marL="1825625" indent="-260350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4pPr>
            <a:lvl5pPr marL="2344738" indent="-258763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5pPr>
            <a:lvl6pPr marL="28019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6pPr>
            <a:lvl7pPr marL="32591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7pPr>
            <a:lvl8pPr marL="37163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8pPr>
            <a:lvl9pPr marL="41735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9pPr>
          </a:lstStyle>
          <a:p>
            <a:pPr algn="ctr" eaLnBrk="0" hangingPunct="0">
              <a:lnSpc>
                <a:spcPct val="9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Enforcement Decree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(Presidential Decree)</a:t>
            </a:r>
          </a:p>
        </p:txBody>
      </p:sp>
      <p:sp>
        <p:nvSpPr>
          <p:cNvPr id="99" name="Text Box 66">
            <a:extLst>
              <a:ext uri="{FF2B5EF4-FFF2-40B4-BE49-F238E27FC236}">
                <a16:creationId xmlns:a16="http://schemas.microsoft.com/office/drawing/2014/main" id="{0BDF793A-19A4-48EC-8370-D38F5BA84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0158" y="5537104"/>
            <a:ext cx="2438418" cy="548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4105" tIns="52052" rIns="104105" bIns="52052">
            <a:spAutoFit/>
          </a:bodyPr>
          <a:lstStyle>
            <a:lvl1pPr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1pPr>
            <a:lvl2pPr marL="847725" indent="-325438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2pPr>
            <a:lvl3pPr marL="1303338" indent="-260350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3pPr>
            <a:lvl4pPr marL="1825625" indent="-260350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4pPr>
            <a:lvl5pPr marL="2344738" indent="-258763" defTabSz="1042988"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5pPr>
            <a:lvl6pPr marL="28019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6pPr>
            <a:lvl7pPr marL="32591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7pPr>
            <a:lvl8pPr marL="37163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8pPr>
            <a:lvl9pPr marL="4173538" indent="-258763" defTabSz="1042988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defRPr>
            </a:lvl9pPr>
          </a:lstStyle>
          <a:p>
            <a:pPr algn="ctr" eaLnBrk="0" hangingPunct="0">
              <a:lnSpc>
                <a:spcPct val="9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Enforcement Rule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altLang="ko-KR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(Ministerial Ordinance)</a:t>
            </a:r>
          </a:p>
        </p:txBody>
      </p:sp>
      <p:sp>
        <p:nvSpPr>
          <p:cNvPr id="100" name="Freeform 2518">
            <a:extLst>
              <a:ext uri="{FF2B5EF4-FFF2-40B4-BE49-F238E27FC236}">
                <a16:creationId xmlns:a16="http://schemas.microsoft.com/office/drawing/2014/main" id="{DDE3A074-EC66-41DD-9261-3BF2B4451FAD}"/>
              </a:ext>
            </a:extLst>
          </p:cNvPr>
          <p:cNvSpPr>
            <a:spLocks noEditPoints="1"/>
          </p:cNvSpPr>
          <p:nvPr/>
        </p:nvSpPr>
        <p:spPr bwMode="auto">
          <a:xfrm>
            <a:off x="8681915" y="2819381"/>
            <a:ext cx="1303955" cy="1119243"/>
          </a:xfrm>
          <a:custGeom>
            <a:avLst/>
            <a:gdLst>
              <a:gd name="T0" fmla="*/ 29 w 318"/>
              <a:gd name="T1" fmla="*/ 234 h 414"/>
              <a:gd name="T2" fmla="*/ 85 w 318"/>
              <a:gd name="T3" fmla="*/ 173 h 414"/>
              <a:gd name="T4" fmla="*/ 29 w 318"/>
              <a:gd name="T5" fmla="*/ 173 h 414"/>
              <a:gd name="T6" fmla="*/ 29 w 318"/>
              <a:gd name="T7" fmla="*/ 311 h 414"/>
              <a:gd name="T8" fmla="*/ 85 w 318"/>
              <a:gd name="T9" fmla="*/ 256 h 414"/>
              <a:gd name="T10" fmla="*/ 29 w 318"/>
              <a:gd name="T11" fmla="*/ 256 h 414"/>
              <a:gd name="T12" fmla="*/ 29 w 318"/>
              <a:gd name="T13" fmla="*/ 155 h 414"/>
              <a:gd name="T14" fmla="*/ 85 w 318"/>
              <a:gd name="T15" fmla="*/ 101 h 414"/>
              <a:gd name="T16" fmla="*/ 29 w 318"/>
              <a:gd name="T17" fmla="*/ 101 h 414"/>
              <a:gd name="T18" fmla="*/ 29 w 318"/>
              <a:gd name="T19" fmla="*/ 390 h 414"/>
              <a:gd name="T20" fmla="*/ 85 w 318"/>
              <a:gd name="T21" fmla="*/ 337 h 414"/>
              <a:gd name="T22" fmla="*/ 29 w 318"/>
              <a:gd name="T23" fmla="*/ 337 h 414"/>
              <a:gd name="T24" fmla="*/ 103 w 318"/>
              <a:gd name="T25" fmla="*/ 390 h 414"/>
              <a:gd name="T26" fmla="*/ 151 w 318"/>
              <a:gd name="T27" fmla="*/ 337 h 414"/>
              <a:gd name="T28" fmla="*/ 103 w 318"/>
              <a:gd name="T29" fmla="*/ 337 h 414"/>
              <a:gd name="T30" fmla="*/ 232 w 318"/>
              <a:gd name="T31" fmla="*/ 234 h 414"/>
              <a:gd name="T32" fmla="*/ 287 w 318"/>
              <a:gd name="T33" fmla="*/ 173 h 414"/>
              <a:gd name="T34" fmla="*/ 232 w 318"/>
              <a:gd name="T35" fmla="*/ 173 h 414"/>
              <a:gd name="T36" fmla="*/ 232 w 318"/>
              <a:gd name="T37" fmla="*/ 311 h 414"/>
              <a:gd name="T38" fmla="*/ 287 w 318"/>
              <a:gd name="T39" fmla="*/ 256 h 414"/>
              <a:gd name="T40" fmla="*/ 232 w 318"/>
              <a:gd name="T41" fmla="*/ 256 h 414"/>
              <a:gd name="T42" fmla="*/ 232 w 318"/>
              <a:gd name="T43" fmla="*/ 155 h 414"/>
              <a:gd name="T44" fmla="*/ 287 w 318"/>
              <a:gd name="T45" fmla="*/ 101 h 414"/>
              <a:gd name="T46" fmla="*/ 232 w 318"/>
              <a:gd name="T47" fmla="*/ 101 h 414"/>
              <a:gd name="T48" fmla="*/ 232 w 318"/>
              <a:gd name="T49" fmla="*/ 390 h 414"/>
              <a:gd name="T50" fmla="*/ 287 w 318"/>
              <a:gd name="T51" fmla="*/ 337 h 414"/>
              <a:gd name="T52" fmla="*/ 232 w 318"/>
              <a:gd name="T53" fmla="*/ 337 h 414"/>
              <a:gd name="T54" fmla="*/ 167 w 318"/>
              <a:gd name="T55" fmla="*/ 234 h 414"/>
              <a:gd name="T56" fmla="*/ 219 w 318"/>
              <a:gd name="T57" fmla="*/ 173 h 414"/>
              <a:gd name="T58" fmla="*/ 167 w 318"/>
              <a:gd name="T59" fmla="*/ 173 h 414"/>
              <a:gd name="T60" fmla="*/ 167 w 318"/>
              <a:gd name="T61" fmla="*/ 311 h 414"/>
              <a:gd name="T62" fmla="*/ 219 w 318"/>
              <a:gd name="T63" fmla="*/ 256 h 414"/>
              <a:gd name="T64" fmla="*/ 167 w 318"/>
              <a:gd name="T65" fmla="*/ 256 h 414"/>
              <a:gd name="T66" fmla="*/ 167 w 318"/>
              <a:gd name="T67" fmla="*/ 155 h 414"/>
              <a:gd name="T68" fmla="*/ 219 w 318"/>
              <a:gd name="T69" fmla="*/ 101 h 414"/>
              <a:gd name="T70" fmla="*/ 167 w 318"/>
              <a:gd name="T71" fmla="*/ 101 h 414"/>
              <a:gd name="T72" fmla="*/ 167 w 318"/>
              <a:gd name="T73" fmla="*/ 390 h 414"/>
              <a:gd name="T74" fmla="*/ 219 w 318"/>
              <a:gd name="T75" fmla="*/ 337 h 414"/>
              <a:gd name="T76" fmla="*/ 167 w 318"/>
              <a:gd name="T77" fmla="*/ 337 h 414"/>
              <a:gd name="T78" fmla="*/ 103 w 318"/>
              <a:gd name="T79" fmla="*/ 234 h 414"/>
              <a:gd name="T80" fmla="*/ 151 w 318"/>
              <a:gd name="T81" fmla="*/ 173 h 414"/>
              <a:gd name="T82" fmla="*/ 103 w 318"/>
              <a:gd name="T83" fmla="*/ 173 h 414"/>
              <a:gd name="T84" fmla="*/ 103 w 318"/>
              <a:gd name="T85" fmla="*/ 311 h 414"/>
              <a:gd name="T86" fmla="*/ 151 w 318"/>
              <a:gd name="T87" fmla="*/ 256 h 414"/>
              <a:gd name="T88" fmla="*/ 103 w 318"/>
              <a:gd name="T89" fmla="*/ 256 h 414"/>
              <a:gd name="T90" fmla="*/ 177 w 318"/>
              <a:gd name="T91" fmla="*/ 35 h 414"/>
              <a:gd name="T92" fmla="*/ 245 w 318"/>
              <a:gd name="T93" fmla="*/ 77 h 414"/>
              <a:gd name="T94" fmla="*/ 293 w 318"/>
              <a:gd name="T95" fmla="*/ 0 h 414"/>
              <a:gd name="T96" fmla="*/ 318 w 318"/>
              <a:gd name="T97" fmla="*/ 77 h 414"/>
              <a:gd name="T98" fmla="*/ 0 w 318"/>
              <a:gd name="T99" fmla="*/ 414 h 414"/>
              <a:gd name="T100" fmla="*/ 11 w 318"/>
              <a:gd name="T101" fmla="*/ 77 h 414"/>
              <a:gd name="T102" fmla="*/ 53 w 318"/>
              <a:gd name="T103" fmla="*/ 13 h 414"/>
              <a:gd name="T104" fmla="*/ 134 w 318"/>
              <a:gd name="T105" fmla="*/ 77 h 414"/>
              <a:gd name="T106" fmla="*/ 134 w 318"/>
              <a:gd name="T107" fmla="*/ 35 h 414"/>
              <a:gd name="T108" fmla="*/ 103 w 318"/>
              <a:gd name="T109" fmla="*/ 155 h 414"/>
              <a:gd name="T110" fmla="*/ 151 w 318"/>
              <a:gd name="T111" fmla="*/ 101 h 414"/>
              <a:gd name="T112" fmla="*/ 103 w 318"/>
              <a:gd name="T113" fmla="*/ 101 h 414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18"/>
              <a:gd name="T172" fmla="*/ 0 h 414"/>
              <a:gd name="T173" fmla="*/ 318 w 318"/>
              <a:gd name="T174" fmla="*/ 414 h 414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18" h="414">
                <a:moveTo>
                  <a:pt x="29" y="173"/>
                </a:moveTo>
                <a:lnTo>
                  <a:pt x="29" y="234"/>
                </a:lnTo>
                <a:lnTo>
                  <a:pt x="85" y="234"/>
                </a:lnTo>
                <a:lnTo>
                  <a:pt x="85" y="173"/>
                </a:lnTo>
                <a:lnTo>
                  <a:pt x="29" y="173"/>
                </a:lnTo>
                <a:close/>
                <a:moveTo>
                  <a:pt x="29" y="256"/>
                </a:moveTo>
                <a:lnTo>
                  <a:pt x="29" y="311"/>
                </a:lnTo>
                <a:lnTo>
                  <a:pt x="85" y="311"/>
                </a:lnTo>
                <a:lnTo>
                  <a:pt x="85" y="256"/>
                </a:lnTo>
                <a:lnTo>
                  <a:pt x="29" y="256"/>
                </a:lnTo>
                <a:close/>
                <a:moveTo>
                  <a:pt x="29" y="101"/>
                </a:moveTo>
                <a:lnTo>
                  <a:pt x="29" y="155"/>
                </a:lnTo>
                <a:lnTo>
                  <a:pt x="85" y="155"/>
                </a:lnTo>
                <a:lnTo>
                  <a:pt x="85" y="101"/>
                </a:lnTo>
                <a:lnTo>
                  <a:pt x="29" y="101"/>
                </a:lnTo>
                <a:close/>
                <a:moveTo>
                  <a:pt x="29" y="337"/>
                </a:moveTo>
                <a:lnTo>
                  <a:pt x="29" y="390"/>
                </a:lnTo>
                <a:lnTo>
                  <a:pt x="85" y="390"/>
                </a:lnTo>
                <a:lnTo>
                  <a:pt x="85" y="337"/>
                </a:lnTo>
                <a:lnTo>
                  <a:pt x="29" y="337"/>
                </a:lnTo>
                <a:close/>
                <a:moveTo>
                  <a:pt x="103" y="337"/>
                </a:moveTo>
                <a:lnTo>
                  <a:pt x="103" y="390"/>
                </a:lnTo>
                <a:lnTo>
                  <a:pt x="151" y="390"/>
                </a:lnTo>
                <a:lnTo>
                  <a:pt x="151" y="337"/>
                </a:lnTo>
                <a:lnTo>
                  <a:pt x="103" y="337"/>
                </a:lnTo>
                <a:close/>
                <a:moveTo>
                  <a:pt x="232" y="173"/>
                </a:moveTo>
                <a:lnTo>
                  <a:pt x="232" y="234"/>
                </a:lnTo>
                <a:lnTo>
                  <a:pt x="287" y="234"/>
                </a:lnTo>
                <a:lnTo>
                  <a:pt x="287" y="173"/>
                </a:lnTo>
                <a:lnTo>
                  <a:pt x="232" y="173"/>
                </a:lnTo>
                <a:close/>
                <a:moveTo>
                  <a:pt x="232" y="256"/>
                </a:moveTo>
                <a:lnTo>
                  <a:pt x="232" y="311"/>
                </a:lnTo>
                <a:lnTo>
                  <a:pt x="287" y="311"/>
                </a:lnTo>
                <a:lnTo>
                  <a:pt x="287" y="256"/>
                </a:lnTo>
                <a:lnTo>
                  <a:pt x="232" y="256"/>
                </a:lnTo>
                <a:close/>
                <a:moveTo>
                  <a:pt x="232" y="101"/>
                </a:moveTo>
                <a:lnTo>
                  <a:pt x="232" y="155"/>
                </a:lnTo>
                <a:lnTo>
                  <a:pt x="287" y="155"/>
                </a:lnTo>
                <a:lnTo>
                  <a:pt x="287" y="101"/>
                </a:lnTo>
                <a:lnTo>
                  <a:pt x="232" y="101"/>
                </a:lnTo>
                <a:close/>
                <a:moveTo>
                  <a:pt x="232" y="337"/>
                </a:moveTo>
                <a:lnTo>
                  <a:pt x="232" y="390"/>
                </a:lnTo>
                <a:lnTo>
                  <a:pt x="287" y="390"/>
                </a:lnTo>
                <a:lnTo>
                  <a:pt x="287" y="337"/>
                </a:lnTo>
                <a:lnTo>
                  <a:pt x="232" y="337"/>
                </a:lnTo>
                <a:close/>
                <a:moveTo>
                  <a:pt x="167" y="173"/>
                </a:moveTo>
                <a:lnTo>
                  <a:pt x="167" y="234"/>
                </a:lnTo>
                <a:lnTo>
                  <a:pt x="219" y="234"/>
                </a:lnTo>
                <a:lnTo>
                  <a:pt x="219" y="173"/>
                </a:lnTo>
                <a:lnTo>
                  <a:pt x="167" y="173"/>
                </a:lnTo>
                <a:close/>
                <a:moveTo>
                  <a:pt x="167" y="256"/>
                </a:moveTo>
                <a:lnTo>
                  <a:pt x="167" y="311"/>
                </a:lnTo>
                <a:lnTo>
                  <a:pt x="219" y="311"/>
                </a:lnTo>
                <a:lnTo>
                  <a:pt x="219" y="256"/>
                </a:lnTo>
                <a:lnTo>
                  <a:pt x="167" y="256"/>
                </a:lnTo>
                <a:close/>
                <a:moveTo>
                  <a:pt x="167" y="101"/>
                </a:moveTo>
                <a:lnTo>
                  <a:pt x="167" y="155"/>
                </a:lnTo>
                <a:lnTo>
                  <a:pt x="219" y="155"/>
                </a:lnTo>
                <a:lnTo>
                  <a:pt x="219" y="101"/>
                </a:lnTo>
                <a:lnTo>
                  <a:pt x="167" y="101"/>
                </a:lnTo>
                <a:close/>
                <a:moveTo>
                  <a:pt x="167" y="337"/>
                </a:moveTo>
                <a:lnTo>
                  <a:pt x="167" y="390"/>
                </a:lnTo>
                <a:lnTo>
                  <a:pt x="219" y="390"/>
                </a:lnTo>
                <a:lnTo>
                  <a:pt x="219" y="337"/>
                </a:lnTo>
                <a:lnTo>
                  <a:pt x="167" y="337"/>
                </a:lnTo>
                <a:close/>
                <a:moveTo>
                  <a:pt x="103" y="173"/>
                </a:moveTo>
                <a:lnTo>
                  <a:pt x="103" y="234"/>
                </a:lnTo>
                <a:lnTo>
                  <a:pt x="151" y="234"/>
                </a:lnTo>
                <a:lnTo>
                  <a:pt x="151" y="173"/>
                </a:lnTo>
                <a:lnTo>
                  <a:pt x="103" y="173"/>
                </a:lnTo>
                <a:close/>
                <a:moveTo>
                  <a:pt x="103" y="256"/>
                </a:moveTo>
                <a:lnTo>
                  <a:pt x="103" y="311"/>
                </a:lnTo>
                <a:lnTo>
                  <a:pt x="151" y="311"/>
                </a:lnTo>
                <a:lnTo>
                  <a:pt x="151" y="256"/>
                </a:lnTo>
                <a:lnTo>
                  <a:pt x="103" y="256"/>
                </a:lnTo>
                <a:close/>
                <a:moveTo>
                  <a:pt x="134" y="35"/>
                </a:moveTo>
                <a:lnTo>
                  <a:pt x="177" y="35"/>
                </a:lnTo>
                <a:lnTo>
                  <a:pt x="177" y="77"/>
                </a:lnTo>
                <a:lnTo>
                  <a:pt x="245" y="77"/>
                </a:lnTo>
                <a:lnTo>
                  <a:pt x="245" y="0"/>
                </a:lnTo>
                <a:lnTo>
                  <a:pt x="293" y="0"/>
                </a:lnTo>
                <a:lnTo>
                  <a:pt x="293" y="77"/>
                </a:lnTo>
                <a:lnTo>
                  <a:pt x="318" y="77"/>
                </a:lnTo>
                <a:lnTo>
                  <a:pt x="318" y="414"/>
                </a:lnTo>
                <a:lnTo>
                  <a:pt x="0" y="414"/>
                </a:lnTo>
                <a:lnTo>
                  <a:pt x="0" y="77"/>
                </a:lnTo>
                <a:lnTo>
                  <a:pt x="11" y="77"/>
                </a:lnTo>
                <a:lnTo>
                  <a:pt x="11" y="13"/>
                </a:lnTo>
                <a:lnTo>
                  <a:pt x="53" y="13"/>
                </a:lnTo>
                <a:lnTo>
                  <a:pt x="53" y="77"/>
                </a:lnTo>
                <a:lnTo>
                  <a:pt x="134" y="77"/>
                </a:lnTo>
                <a:lnTo>
                  <a:pt x="134" y="35"/>
                </a:lnTo>
                <a:close/>
                <a:moveTo>
                  <a:pt x="103" y="101"/>
                </a:moveTo>
                <a:lnTo>
                  <a:pt x="103" y="155"/>
                </a:lnTo>
                <a:lnTo>
                  <a:pt x="151" y="155"/>
                </a:lnTo>
                <a:lnTo>
                  <a:pt x="151" y="101"/>
                </a:lnTo>
                <a:lnTo>
                  <a:pt x="103" y="101"/>
                </a:lnTo>
                <a:close/>
              </a:path>
            </a:pathLst>
          </a:custGeom>
          <a:solidFill>
            <a:srgbClr val="343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1" name="Freeform 2519">
            <a:extLst>
              <a:ext uri="{FF2B5EF4-FFF2-40B4-BE49-F238E27FC236}">
                <a16:creationId xmlns:a16="http://schemas.microsoft.com/office/drawing/2014/main" id="{B45F852F-E178-486F-BFBC-60CD89997585}"/>
              </a:ext>
            </a:extLst>
          </p:cNvPr>
          <p:cNvSpPr>
            <a:spLocks noEditPoints="1"/>
          </p:cNvSpPr>
          <p:nvPr/>
        </p:nvSpPr>
        <p:spPr bwMode="auto">
          <a:xfrm>
            <a:off x="7254912" y="2959962"/>
            <a:ext cx="1312156" cy="978662"/>
          </a:xfrm>
          <a:custGeom>
            <a:avLst/>
            <a:gdLst>
              <a:gd name="T0" fmla="*/ 31 w 320"/>
              <a:gd name="T1" fmla="*/ 259 h 362"/>
              <a:gd name="T2" fmla="*/ 87 w 320"/>
              <a:gd name="T3" fmla="*/ 199 h 362"/>
              <a:gd name="T4" fmla="*/ 31 w 320"/>
              <a:gd name="T5" fmla="*/ 199 h 362"/>
              <a:gd name="T6" fmla="*/ 31 w 320"/>
              <a:gd name="T7" fmla="*/ 338 h 362"/>
              <a:gd name="T8" fmla="*/ 87 w 320"/>
              <a:gd name="T9" fmla="*/ 281 h 362"/>
              <a:gd name="T10" fmla="*/ 31 w 320"/>
              <a:gd name="T11" fmla="*/ 281 h 362"/>
              <a:gd name="T12" fmla="*/ 31 w 320"/>
              <a:gd name="T13" fmla="*/ 180 h 362"/>
              <a:gd name="T14" fmla="*/ 87 w 320"/>
              <a:gd name="T15" fmla="*/ 127 h 362"/>
              <a:gd name="T16" fmla="*/ 31 w 320"/>
              <a:gd name="T17" fmla="*/ 127 h 362"/>
              <a:gd name="T18" fmla="*/ 234 w 320"/>
              <a:gd name="T19" fmla="*/ 259 h 362"/>
              <a:gd name="T20" fmla="*/ 289 w 320"/>
              <a:gd name="T21" fmla="*/ 199 h 362"/>
              <a:gd name="T22" fmla="*/ 234 w 320"/>
              <a:gd name="T23" fmla="*/ 199 h 362"/>
              <a:gd name="T24" fmla="*/ 234 w 320"/>
              <a:gd name="T25" fmla="*/ 338 h 362"/>
              <a:gd name="T26" fmla="*/ 289 w 320"/>
              <a:gd name="T27" fmla="*/ 281 h 362"/>
              <a:gd name="T28" fmla="*/ 234 w 320"/>
              <a:gd name="T29" fmla="*/ 281 h 362"/>
              <a:gd name="T30" fmla="*/ 234 w 320"/>
              <a:gd name="T31" fmla="*/ 180 h 362"/>
              <a:gd name="T32" fmla="*/ 289 w 320"/>
              <a:gd name="T33" fmla="*/ 127 h 362"/>
              <a:gd name="T34" fmla="*/ 234 w 320"/>
              <a:gd name="T35" fmla="*/ 127 h 362"/>
              <a:gd name="T36" fmla="*/ 169 w 320"/>
              <a:gd name="T37" fmla="*/ 259 h 362"/>
              <a:gd name="T38" fmla="*/ 221 w 320"/>
              <a:gd name="T39" fmla="*/ 199 h 362"/>
              <a:gd name="T40" fmla="*/ 169 w 320"/>
              <a:gd name="T41" fmla="*/ 199 h 362"/>
              <a:gd name="T42" fmla="*/ 169 w 320"/>
              <a:gd name="T43" fmla="*/ 338 h 362"/>
              <a:gd name="T44" fmla="*/ 221 w 320"/>
              <a:gd name="T45" fmla="*/ 281 h 362"/>
              <a:gd name="T46" fmla="*/ 169 w 320"/>
              <a:gd name="T47" fmla="*/ 281 h 362"/>
              <a:gd name="T48" fmla="*/ 169 w 320"/>
              <a:gd name="T49" fmla="*/ 180 h 362"/>
              <a:gd name="T50" fmla="*/ 221 w 320"/>
              <a:gd name="T51" fmla="*/ 127 h 362"/>
              <a:gd name="T52" fmla="*/ 169 w 320"/>
              <a:gd name="T53" fmla="*/ 127 h 362"/>
              <a:gd name="T54" fmla="*/ 105 w 320"/>
              <a:gd name="T55" fmla="*/ 259 h 362"/>
              <a:gd name="T56" fmla="*/ 153 w 320"/>
              <a:gd name="T57" fmla="*/ 199 h 362"/>
              <a:gd name="T58" fmla="*/ 105 w 320"/>
              <a:gd name="T59" fmla="*/ 199 h 362"/>
              <a:gd name="T60" fmla="*/ 105 w 320"/>
              <a:gd name="T61" fmla="*/ 338 h 362"/>
              <a:gd name="T62" fmla="*/ 153 w 320"/>
              <a:gd name="T63" fmla="*/ 281 h 362"/>
              <a:gd name="T64" fmla="*/ 105 w 320"/>
              <a:gd name="T65" fmla="*/ 281 h 362"/>
              <a:gd name="T66" fmla="*/ 179 w 320"/>
              <a:gd name="T67" fmla="*/ 0 h 362"/>
              <a:gd name="T68" fmla="*/ 186 w 320"/>
              <a:gd name="T69" fmla="*/ 103 h 362"/>
              <a:gd name="T70" fmla="*/ 234 w 320"/>
              <a:gd name="T71" fmla="*/ 84 h 362"/>
              <a:gd name="T72" fmla="*/ 320 w 320"/>
              <a:gd name="T73" fmla="*/ 103 h 362"/>
              <a:gd name="T74" fmla="*/ 0 w 320"/>
              <a:gd name="T75" fmla="*/ 362 h 362"/>
              <a:gd name="T76" fmla="*/ 11 w 320"/>
              <a:gd name="T77" fmla="*/ 103 h 362"/>
              <a:gd name="T78" fmla="*/ 55 w 320"/>
              <a:gd name="T79" fmla="*/ 51 h 362"/>
              <a:gd name="T80" fmla="*/ 129 w 320"/>
              <a:gd name="T81" fmla="*/ 103 h 362"/>
              <a:gd name="T82" fmla="*/ 129 w 320"/>
              <a:gd name="T83" fmla="*/ 0 h 362"/>
              <a:gd name="T84" fmla="*/ 105 w 320"/>
              <a:gd name="T85" fmla="*/ 180 h 362"/>
              <a:gd name="T86" fmla="*/ 153 w 320"/>
              <a:gd name="T87" fmla="*/ 127 h 362"/>
              <a:gd name="T88" fmla="*/ 105 w 320"/>
              <a:gd name="T89" fmla="*/ 127 h 36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320"/>
              <a:gd name="T136" fmla="*/ 0 h 362"/>
              <a:gd name="T137" fmla="*/ 320 w 320"/>
              <a:gd name="T138" fmla="*/ 362 h 362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320" h="362">
                <a:moveTo>
                  <a:pt x="31" y="199"/>
                </a:moveTo>
                <a:lnTo>
                  <a:pt x="31" y="259"/>
                </a:lnTo>
                <a:lnTo>
                  <a:pt x="87" y="259"/>
                </a:lnTo>
                <a:lnTo>
                  <a:pt x="87" y="199"/>
                </a:lnTo>
                <a:lnTo>
                  <a:pt x="31" y="199"/>
                </a:lnTo>
                <a:close/>
                <a:moveTo>
                  <a:pt x="31" y="281"/>
                </a:moveTo>
                <a:lnTo>
                  <a:pt x="31" y="338"/>
                </a:lnTo>
                <a:lnTo>
                  <a:pt x="87" y="338"/>
                </a:lnTo>
                <a:lnTo>
                  <a:pt x="87" y="281"/>
                </a:lnTo>
                <a:lnTo>
                  <a:pt x="31" y="281"/>
                </a:lnTo>
                <a:close/>
                <a:moveTo>
                  <a:pt x="31" y="127"/>
                </a:moveTo>
                <a:lnTo>
                  <a:pt x="31" y="180"/>
                </a:lnTo>
                <a:lnTo>
                  <a:pt x="87" y="180"/>
                </a:lnTo>
                <a:lnTo>
                  <a:pt x="87" y="127"/>
                </a:lnTo>
                <a:lnTo>
                  <a:pt x="31" y="127"/>
                </a:lnTo>
                <a:close/>
                <a:moveTo>
                  <a:pt x="234" y="199"/>
                </a:moveTo>
                <a:lnTo>
                  <a:pt x="234" y="259"/>
                </a:lnTo>
                <a:lnTo>
                  <a:pt x="289" y="259"/>
                </a:lnTo>
                <a:lnTo>
                  <a:pt x="289" y="199"/>
                </a:lnTo>
                <a:lnTo>
                  <a:pt x="234" y="199"/>
                </a:lnTo>
                <a:close/>
                <a:moveTo>
                  <a:pt x="234" y="281"/>
                </a:moveTo>
                <a:lnTo>
                  <a:pt x="234" y="338"/>
                </a:lnTo>
                <a:lnTo>
                  <a:pt x="289" y="338"/>
                </a:lnTo>
                <a:lnTo>
                  <a:pt x="289" y="281"/>
                </a:lnTo>
                <a:lnTo>
                  <a:pt x="234" y="281"/>
                </a:lnTo>
                <a:close/>
                <a:moveTo>
                  <a:pt x="234" y="127"/>
                </a:moveTo>
                <a:lnTo>
                  <a:pt x="234" y="180"/>
                </a:lnTo>
                <a:lnTo>
                  <a:pt x="289" y="180"/>
                </a:lnTo>
                <a:lnTo>
                  <a:pt x="289" y="127"/>
                </a:lnTo>
                <a:lnTo>
                  <a:pt x="234" y="127"/>
                </a:lnTo>
                <a:close/>
                <a:moveTo>
                  <a:pt x="169" y="199"/>
                </a:moveTo>
                <a:lnTo>
                  <a:pt x="169" y="259"/>
                </a:lnTo>
                <a:lnTo>
                  <a:pt x="221" y="259"/>
                </a:lnTo>
                <a:lnTo>
                  <a:pt x="221" y="199"/>
                </a:lnTo>
                <a:lnTo>
                  <a:pt x="169" y="199"/>
                </a:lnTo>
                <a:close/>
                <a:moveTo>
                  <a:pt x="169" y="281"/>
                </a:moveTo>
                <a:lnTo>
                  <a:pt x="169" y="338"/>
                </a:lnTo>
                <a:lnTo>
                  <a:pt x="221" y="338"/>
                </a:lnTo>
                <a:lnTo>
                  <a:pt x="221" y="281"/>
                </a:lnTo>
                <a:lnTo>
                  <a:pt x="169" y="281"/>
                </a:lnTo>
                <a:close/>
                <a:moveTo>
                  <a:pt x="169" y="127"/>
                </a:moveTo>
                <a:lnTo>
                  <a:pt x="169" y="180"/>
                </a:lnTo>
                <a:lnTo>
                  <a:pt x="221" y="180"/>
                </a:lnTo>
                <a:lnTo>
                  <a:pt x="221" y="127"/>
                </a:lnTo>
                <a:lnTo>
                  <a:pt x="169" y="127"/>
                </a:lnTo>
                <a:close/>
                <a:moveTo>
                  <a:pt x="105" y="199"/>
                </a:moveTo>
                <a:lnTo>
                  <a:pt x="105" y="259"/>
                </a:lnTo>
                <a:lnTo>
                  <a:pt x="153" y="259"/>
                </a:lnTo>
                <a:lnTo>
                  <a:pt x="153" y="199"/>
                </a:lnTo>
                <a:lnTo>
                  <a:pt x="105" y="199"/>
                </a:lnTo>
                <a:close/>
                <a:moveTo>
                  <a:pt x="105" y="281"/>
                </a:moveTo>
                <a:lnTo>
                  <a:pt x="105" y="338"/>
                </a:lnTo>
                <a:lnTo>
                  <a:pt x="153" y="338"/>
                </a:lnTo>
                <a:lnTo>
                  <a:pt x="153" y="281"/>
                </a:lnTo>
                <a:lnTo>
                  <a:pt x="105" y="281"/>
                </a:lnTo>
                <a:close/>
                <a:moveTo>
                  <a:pt x="129" y="0"/>
                </a:moveTo>
                <a:lnTo>
                  <a:pt x="179" y="0"/>
                </a:lnTo>
                <a:lnTo>
                  <a:pt x="179" y="103"/>
                </a:lnTo>
                <a:lnTo>
                  <a:pt x="186" y="103"/>
                </a:lnTo>
                <a:lnTo>
                  <a:pt x="186" y="84"/>
                </a:lnTo>
                <a:lnTo>
                  <a:pt x="234" y="84"/>
                </a:lnTo>
                <a:lnTo>
                  <a:pt x="234" y="103"/>
                </a:lnTo>
                <a:lnTo>
                  <a:pt x="320" y="103"/>
                </a:lnTo>
                <a:lnTo>
                  <a:pt x="320" y="362"/>
                </a:lnTo>
                <a:lnTo>
                  <a:pt x="0" y="362"/>
                </a:lnTo>
                <a:lnTo>
                  <a:pt x="0" y="103"/>
                </a:lnTo>
                <a:lnTo>
                  <a:pt x="11" y="103"/>
                </a:lnTo>
                <a:lnTo>
                  <a:pt x="11" y="51"/>
                </a:lnTo>
                <a:lnTo>
                  <a:pt x="55" y="51"/>
                </a:lnTo>
                <a:lnTo>
                  <a:pt x="55" y="103"/>
                </a:lnTo>
                <a:lnTo>
                  <a:pt x="129" y="103"/>
                </a:lnTo>
                <a:lnTo>
                  <a:pt x="129" y="0"/>
                </a:lnTo>
                <a:close/>
                <a:moveTo>
                  <a:pt x="105" y="127"/>
                </a:moveTo>
                <a:lnTo>
                  <a:pt x="105" y="180"/>
                </a:lnTo>
                <a:lnTo>
                  <a:pt x="153" y="180"/>
                </a:lnTo>
                <a:lnTo>
                  <a:pt x="153" y="127"/>
                </a:lnTo>
                <a:lnTo>
                  <a:pt x="105" y="127"/>
                </a:lnTo>
                <a:close/>
              </a:path>
            </a:pathLst>
          </a:custGeom>
          <a:solidFill>
            <a:srgbClr val="343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14883C6-26B7-4787-A49D-38E406753A98}"/>
              </a:ext>
            </a:extLst>
          </p:cNvPr>
          <p:cNvSpPr/>
          <p:nvPr/>
        </p:nvSpPr>
        <p:spPr>
          <a:xfrm>
            <a:off x="1386260" y="6559559"/>
            <a:ext cx="3178487" cy="354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pc="-100" dirty="0">
                <a:solidFill>
                  <a:schemeClr val="tx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Construction Technology Promotion Act</a:t>
            </a: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DBEC4DD2-568C-4F5F-8F7E-9751C9B4AF65}"/>
              </a:ext>
            </a:extLst>
          </p:cNvPr>
          <p:cNvCxnSpPr>
            <a:cxnSpLocks/>
          </p:cNvCxnSpPr>
          <p:nvPr/>
        </p:nvCxnSpPr>
        <p:spPr>
          <a:xfrm flipH="1">
            <a:off x="3510496" y="6317974"/>
            <a:ext cx="306231" cy="312193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75C60891-2755-418F-9426-30C37355B51C}"/>
              </a:ext>
            </a:extLst>
          </p:cNvPr>
          <p:cNvSpPr/>
          <p:nvPr/>
        </p:nvSpPr>
        <p:spPr>
          <a:xfrm>
            <a:off x="4950656" y="6579739"/>
            <a:ext cx="5191159" cy="354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spc="-100" dirty="0">
                <a:solidFill>
                  <a:schemeClr val="tx1"/>
                </a:solidFill>
                <a:latin typeface="Arial" panose="020B0604020202020204" pitchFamily="34" charset="0"/>
                <a:ea typeface="나눔바른고딕" panose="020B0603020101020101" pitchFamily="50" charset="-127"/>
                <a:cs typeface="Arial" panose="020B0604020202020204" pitchFamily="34" charset="0"/>
              </a:rPr>
              <a:t>Enforcement Decree of the Construction Technology Promotion Act</a:t>
            </a: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4C7A31F1-0641-4814-A714-CA4ED183A4FA}"/>
              </a:ext>
            </a:extLst>
          </p:cNvPr>
          <p:cNvCxnSpPr>
            <a:cxnSpLocks/>
          </p:cNvCxnSpPr>
          <p:nvPr/>
        </p:nvCxnSpPr>
        <p:spPr>
          <a:xfrm>
            <a:off x="6390816" y="6336915"/>
            <a:ext cx="298167" cy="293252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743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176" y="432259"/>
            <a:ext cx="9529893" cy="365130"/>
          </a:xfrm>
        </p:spPr>
        <p:txBody>
          <a:bodyPr/>
          <a:lstStyle/>
          <a:p>
            <a:r>
              <a:rPr lang="en-US" altLang="ko-KR" dirty="0"/>
              <a:t>Quality Management of Construction Work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259976-49B8-43AB-A75A-76C4FDEA5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132" y="1078669"/>
            <a:ext cx="10453816" cy="6482594"/>
          </a:xfrm>
        </p:spPr>
        <p:txBody>
          <a:bodyPr/>
          <a:lstStyle/>
          <a:p>
            <a:r>
              <a:rPr lang="en-US" altLang="ko-KR" dirty="0"/>
              <a:t>Fire Resistance Test(Horizontal Members)</a:t>
            </a:r>
            <a:endParaRPr lang="ko-KR" altLang="en-US" b="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76" y="1980431"/>
            <a:ext cx="4925176" cy="36957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672" y="3420591"/>
            <a:ext cx="4823626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22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176" y="432259"/>
            <a:ext cx="9529893" cy="365130"/>
          </a:xfrm>
        </p:spPr>
        <p:txBody>
          <a:bodyPr/>
          <a:lstStyle/>
          <a:p>
            <a:r>
              <a:rPr lang="en-US" altLang="ko-KR" dirty="0"/>
              <a:t>Conclusion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82DBEE75-73B0-4A12-AF9E-1711449C9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4829" y="2156554"/>
            <a:ext cx="1730375" cy="1352550"/>
          </a:xfrm>
          <a:prstGeom prst="hexagon">
            <a:avLst>
              <a:gd name="adj" fmla="val 31984"/>
              <a:gd name="vf" fmla="val 115470"/>
            </a:avLst>
          </a:prstGeom>
          <a:gradFill rotWithShape="1">
            <a:gsLst>
              <a:gs pos="0">
                <a:srgbClr val="5090DE"/>
              </a:gs>
              <a:gs pos="100000">
                <a:srgbClr val="5090DE">
                  <a:gamma/>
                  <a:shade val="42353"/>
                  <a:invGamma/>
                </a:srgbClr>
              </a:gs>
            </a:gsLst>
            <a:lin ang="5400000" scaled="1"/>
          </a:gradFill>
          <a:ln w="22225" algn="ctr">
            <a:solidFill>
              <a:schemeClr val="bg1"/>
            </a:solidFill>
            <a:prstDash val="sysDot"/>
            <a:miter lim="800000"/>
            <a:headEnd/>
            <a:tailEnd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EA4A859B-B81C-4070-9DA5-56ADC709F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354" y="3653566"/>
            <a:ext cx="1730375" cy="1352550"/>
          </a:xfrm>
          <a:prstGeom prst="hexagon">
            <a:avLst>
              <a:gd name="adj" fmla="val 31984"/>
              <a:gd name="vf" fmla="val 115470"/>
            </a:avLst>
          </a:prstGeom>
          <a:gradFill rotWithShape="1">
            <a:gsLst>
              <a:gs pos="0">
                <a:srgbClr val="A6C9F4">
                  <a:gamma/>
                  <a:tint val="34902"/>
                  <a:invGamma/>
                </a:srgbClr>
              </a:gs>
              <a:gs pos="100000">
                <a:srgbClr val="A6C9F4"/>
              </a:gs>
            </a:gsLst>
            <a:lin ang="5400000" scaled="1"/>
          </a:gradFill>
          <a:ln w="22225" algn="ctr">
            <a:solidFill>
              <a:schemeClr val="bg1"/>
            </a:solidFill>
            <a:prstDash val="sysDot"/>
            <a:miter lim="800000"/>
            <a:headEnd/>
            <a:tailEnd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51AE62B2-E64F-4637-9A6D-E95C01D68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4366" y="2897916"/>
            <a:ext cx="1730375" cy="1352550"/>
          </a:xfrm>
          <a:prstGeom prst="hexagon">
            <a:avLst>
              <a:gd name="adj" fmla="val 31984"/>
              <a:gd name="vf" fmla="val 115470"/>
            </a:avLst>
          </a:prstGeom>
          <a:gradFill rotWithShape="1">
            <a:gsLst>
              <a:gs pos="0">
                <a:srgbClr val="2877D6"/>
              </a:gs>
              <a:gs pos="100000">
                <a:srgbClr val="2877D6">
                  <a:gamma/>
                  <a:shade val="42353"/>
                  <a:invGamma/>
                </a:srgbClr>
              </a:gs>
            </a:gsLst>
            <a:lin ang="5400000" scaled="1"/>
          </a:gradFill>
          <a:ln w="22225" algn="ctr">
            <a:solidFill>
              <a:schemeClr val="bg1"/>
            </a:solidFill>
            <a:prstDash val="sysDot"/>
            <a:miter lim="800000"/>
            <a:headEnd/>
            <a:tailEnd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15" name="AutoShape 5">
            <a:extLst>
              <a:ext uri="{FF2B5EF4-FFF2-40B4-BE49-F238E27FC236}">
                <a16:creationId xmlns:a16="http://schemas.microsoft.com/office/drawing/2014/main" id="{14D596AF-9B4E-4BC2-BAB9-2C037FE43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354" y="2897916"/>
            <a:ext cx="1730375" cy="1352550"/>
          </a:xfrm>
          <a:prstGeom prst="hexagon">
            <a:avLst>
              <a:gd name="adj" fmla="val 31984"/>
              <a:gd name="vf" fmla="val 115470"/>
            </a:avLst>
          </a:prstGeom>
          <a:gradFill rotWithShape="1">
            <a:gsLst>
              <a:gs pos="0">
                <a:srgbClr val="91BAEB"/>
              </a:gs>
              <a:gs pos="100000">
                <a:srgbClr val="91BAEB">
                  <a:gamma/>
                  <a:shade val="42353"/>
                  <a:invGamma/>
                </a:srgbClr>
              </a:gs>
            </a:gsLst>
            <a:lin ang="5400000" scaled="1"/>
          </a:gradFill>
          <a:ln w="22225" algn="ctr">
            <a:solidFill>
              <a:schemeClr val="bg1"/>
            </a:solidFill>
            <a:prstDash val="sysDot"/>
            <a:miter lim="800000"/>
            <a:headEnd/>
            <a:tailEnd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16" name="AutoShape 6">
            <a:extLst>
              <a:ext uri="{FF2B5EF4-FFF2-40B4-BE49-F238E27FC236}">
                <a16:creationId xmlns:a16="http://schemas.microsoft.com/office/drawing/2014/main" id="{7579D672-4744-42C8-8E47-43728E0A7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354" y="4415566"/>
            <a:ext cx="1730375" cy="1352550"/>
          </a:xfrm>
          <a:prstGeom prst="hexagon">
            <a:avLst>
              <a:gd name="adj" fmla="val 31984"/>
              <a:gd name="vf" fmla="val 115470"/>
            </a:avLst>
          </a:prstGeom>
          <a:gradFill rotWithShape="1">
            <a:gsLst>
              <a:gs pos="0">
                <a:srgbClr val="2877D6"/>
              </a:gs>
              <a:gs pos="100000">
                <a:srgbClr val="2877D6">
                  <a:gamma/>
                  <a:shade val="42353"/>
                  <a:invGamma/>
                </a:srgbClr>
              </a:gs>
            </a:gsLst>
            <a:lin ang="5400000" scaled="1"/>
          </a:gradFill>
          <a:ln w="22225" algn="ctr">
            <a:solidFill>
              <a:schemeClr val="bg1"/>
            </a:solidFill>
            <a:prstDash val="sysDot"/>
            <a:miter lim="800000"/>
            <a:headEnd/>
            <a:tailEnd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290D472F-7054-43C2-9413-B5051DBDE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5954" y="4415566"/>
            <a:ext cx="1730375" cy="1352550"/>
          </a:xfrm>
          <a:prstGeom prst="hexagon">
            <a:avLst>
              <a:gd name="adj" fmla="val 31984"/>
              <a:gd name="vf" fmla="val 115470"/>
            </a:avLst>
          </a:prstGeom>
          <a:gradFill rotWithShape="1">
            <a:gsLst>
              <a:gs pos="0">
                <a:srgbClr val="91BAEB"/>
              </a:gs>
              <a:gs pos="100000">
                <a:srgbClr val="91BAEB">
                  <a:gamma/>
                  <a:shade val="42353"/>
                  <a:invGamma/>
                </a:srgbClr>
              </a:gs>
            </a:gsLst>
            <a:lin ang="5400000" scaled="1"/>
          </a:gradFill>
          <a:ln w="22225" algn="ctr">
            <a:solidFill>
              <a:schemeClr val="bg1"/>
            </a:solidFill>
            <a:prstDash val="sysDot"/>
            <a:miter lim="800000"/>
            <a:headEnd/>
            <a:tailEnd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18" name="AutoShape 8">
            <a:extLst>
              <a:ext uri="{FF2B5EF4-FFF2-40B4-BE49-F238E27FC236}">
                <a16:creationId xmlns:a16="http://schemas.microsoft.com/office/drawing/2014/main" id="{3A2BC98B-4D09-416A-8882-5AD84C0D9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3879" y="5128354"/>
            <a:ext cx="1730375" cy="1352550"/>
          </a:xfrm>
          <a:prstGeom prst="hexagon">
            <a:avLst>
              <a:gd name="adj" fmla="val 31984"/>
              <a:gd name="vf" fmla="val 115470"/>
            </a:avLst>
          </a:prstGeom>
          <a:gradFill rotWithShape="1">
            <a:gsLst>
              <a:gs pos="0">
                <a:srgbClr val="5090DE"/>
              </a:gs>
              <a:gs pos="100000">
                <a:srgbClr val="5090DE">
                  <a:gamma/>
                  <a:shade val="42353"/>
                  <a:invGamma/>
                </a:srgbClr>
              </a:gs>
            </a:gsLst>
            <a:lin ang="5400000" scaled="1"/>
          </a:gradFill>
          <a:ln w="22225" algn="ctr">
            <a:solidFill>
              <a:schemeClr val="bg1"/>
            </a:solidFill>
            <a:prstDash val="sysDot"/>
            <a:miter lim="800000"/>
            <a:headEnd/>
            <a:tailEnd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34" name="Text Box 26">
            <a:extLst>
              <a:ext uri="{FF2B5EF4-FFF2-40B4-BE49-F238E27FC236}">
                <a16:creationId xmlns:a16="http://schemas.microsoft.com/office/drawing/2014/main" id="{144ADAFD-6E21-4253-8FD5-F6FF035F6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147" y="2412452"/>
            <a:ext cx="144174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 eaLnBrk="1" hangingPunct="1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Eye Level</a:t>
            </a:r>
          </a:p>
          <a:p>
            <a:pPr algn="ctr" eaLnBrk="1" hangingPunct="1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of</a:t>
            </a:r>
          </a:p>
          <a:p>
            <a:pPr algn="ctr" eaLnBrk="1" hangingPunct="1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Consumers</a:t>
            </a:r>
          </a:p>
        </p:txBody>
      </p:sp>
      <p:sp>
        <p:nvSpPr>
          <p:cNvPr id="35" name="Text Box 27">
            <a:extLst>
              <a:ext uri="{FF2B5EF4-FFF2-40B4-BE49-F238E27FC236}">
                <a16:creationId xmlns:a16="http://schemas.microsoft.com/office/drawing/2014/main" id="{62DDE542-2356-4F8A-98A8-5D7422B59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1271" y="3204540"/>
            <a:ext cx="123303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 eaLnBrk="1" hangingPunct="1"/>
            <a:r>
              <a:rPr lang="en-US" altLang="ko-KR" b="1" dirty="0">
                <a:solidFill>
                  <a:schemeClr val="bg1"/>
                </a:solidFill>
                <a:latin typeface="Arial Black" panose="020B0A04020102020204" pitchFamily="34" charset="0"/>
              </a:rPr>
              <a:t>Quality</a:t>
            </a:r>
          </a:p>
          <a:p>
            <a:pPr algn="ctr" eaLnBrk="1" hangingPunct="1"/>
            <a:r>
              <a:rPr lang="en-US" altLang="ko-KR" b="1" dirty="0">
                <a:solidFill>
                  <a:schemeClr val="bg1"/>
                </a:solidFill>
                <a:latin typeface="Arial Black" panose="020B0A04020102020204" pitchFamily="34" charset="0"/>
              </a:rPr>
              <a:t>Test</a:t>
            </a:r>
          </a:p>
        </p:txBody>
      </p:sp>
      <p:sp>
        <p:nvSpPr>
          <p:cNvPr id="36" name="Text Box 28">
            <a:extLst>
              <a:ext uri="{FF2B5EF4-FFF2-40B4-BE49-F238E27FC236}">
                <a16:creationId xmlns:a16="http://schemas.microsoft.com/office/drawing/2014/main" id="{318DC6D3-95D5-44AD-9A97-B93A3E9082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1055" y="3165631"/>
            <a:ext cx="1464247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 eaLnBrk="1" hangingPunct="1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Research</a:t>
            </a:r>
          </a:p>
          <a:p>
            <a:pPr algn="ctr" eaLnBrk="1" hangingPunct="1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and</a:t>
            </a:r>
          </a:p>
          <a:p>
            <a:pPr algn="ctr" eaLnBrk="1" hangingPunct="1"/>
            <a:r>
              <a:rPr lang="en-US" altLang="ko-KR" sz="1400" b="1" dirty="0">
                <a:solidFill>
                  <a:schemeClr val="bg1"/>
                </a:solidFill>
                <a:latin typeface="Arial Black" panose="020B0A04020102020204" pitchFamily="34" charset="0"/>
              </a:rPr>
              <a:t>Development</a:t>
            </a:r>
            <a:endParaRPr lang="en-US" altLang="ko-KR" sz="1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7" name="Text Box 29">
            <a:extLst>
              <a:ext uri="{FF2B5EF4-FFF2-40B4-BE49-F238E27FC236}">
                <a16:creationId xmlns:a16="http://schemas.microsoft.com/office/drawing/2014/main" id="{9E0488D4-FE35-4433-84D5-818ECA7AA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507" y="4788716"/>
            <a:ext cx="163737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 eaLnBrk="1" hangingPunct="1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Construction</a:t>
            </a:r>
          </a:p>
          <a:p>
            <a:pPr algn="ctr" eaLnBrk="1" hangingPunct="1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Technology</a:t>
            </a:r>
          </a:p>
        </p:txBody>
      </p:sp>
      <p:sp>
        <p:nvSpPr>
          <p:cNvPr id="38" name="Text Box 30">
            <a:extLst>
              <a:ext uri="{FF2B5EF4-FFF2-40B4-BE49-F238E27FC236}">
                <a16:creationId xmlns:a16="http://schemas.microsoft.com/office/drawing/2014/main" id="{81FE7562-20F0-4412-BC7F-9961A8A8B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9338" y="4824720"/>
            <a:ext cx="15726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 eaLnBrk="1" hangingPunct="1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Professional</a:t>
            </a:r>
          </a:p>
          <a:p>
            <a:pPr algn="ctr" eaLnBrk="1" hangingPunct="1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Manpower</a:t>
            </a:r>
          </a:p>
        </p:txBody>
      </p:sp>
      <p:sp>
        <p:nvSpPr>
          <p:cNvPr id="39" name="Text Box 31">
            <a:extLst>
              <a:ext uri="{FF2B5EF4-FFF2-40B4-BE49-F238E27FC236}">
                <a16:creationId xmlns:a16="http://schemas.microsoft.com/office/drawing/2014/main" id="{51801DD2-C9DF-47CB-9F84-450938BA3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023" y="5508796"/>
            <a:ext cx="159409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 eaLnBrk="1" hangingPunct="1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Compliance</a:t>
            </a:r>
          </a:p>
          <a:p>
            <a:pPr algn="ctr" eaLnBrk="1" hangingPunct="1"/>
            <a:r>
              <a:rPr lang="en-US" altLang="ko-KR" sz="1600" b="1" dirty="0">
                <a:solidFill>
                  <a:schemeClr val="bg1"/>
                </a:solidFill>
                <a:latin typeface="Arial Black" panose="020B0A04020102020204" pitchFamily="34" charset="0"/>
              </a:rPr>
              <a:t>With the law</a:t>
            </a:r>
          </a:p>
        </p:txBody>
      </p:sp>
      <p:sp>
        <p:nvSpPr>
          <p:cNvPr id="42" name="Text Box 33">
            <a:extLst>
              <a:ext uri="{FF2B5EF4-FFF2-40B4-BE49-F238E27FC236}">
                <a16:creationId xmlns:a16="http://schemas.microsoft.com/office/drawing/2014/main" id="{2E8C6C23-1EE4-4B5B-9FA4-E666B0079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3866" y="3979013"/>
            <a:ext cx="163230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algn="ctr" eaLnBrk="1" hangingPunct="1"/>
            <a:r>
              <a:rPr lang="en-US" altLang="ko-KR" sz="2000" b="1" dirty="0">
                <a:latin typeface="Arial Black" panose="020B0A04020102020204" pitchFamily="34" charset="0"/>
              </a:rPr>
              <a:t>Quality</a:t>
            </a:r>
          </a:p>
          <a:p>
            <a:pPr algn="ctr" eaLnBrk="1" hangingPunct="1"/>
            <a:r>
              <a:rPr lang="en-US" altLang="ko-KR" sz="1600" b="1" dirty="0">
                <a:latin typeface="Arial Black" panose="020B0A04020102020204" pitchFamily="34" charset="0"/>
              </a:rPr>
              <a:t>Management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9885E1-4ED2-45CF-8EBC-BB68492C2F80}"/>
              </a:ext>
            </a:extLst>
          </p:cNvPr>
          <p:cNvSpPr txBox="1"/>
          <p:nvPr/>
        </p:nvSpPr>
        <p:spPr>
          <a:xfrm>
            <a:off x="3442980" y="6885407"/>
            <a:ext cx="3878306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ko-KR"/>
            </a:defPPr>
            <a:lvl1pPr algn="ctr">
              <a:defRPr sz="1200" b="1" kern="0" spc="-15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ysClr val="windowText" lastClr="000000">
                        <a:lumMod val="85000"/>
                        <a:lumOff val="15000"/>
                      </a:sysClr>
                    </a:gs>
                    <a:gs pos="50000">
                      <a:sysClr val="windowText" lastClr="000000">
                        <a:lumMod val="85000"/>
                        <a:lumOff val="15000"/>
                      </a:sysClr>
                    </a:gs>
                    <a:gs pos="100000">
                      <a:sysClr val="windowText" lastClr="000000">
                        <a:lumMod val="85000"/>
                        <a:lumOff val="15000"/>
                      </a:sysClr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ko-KR" sz="1600" spc="-55" dirty="0">
                <a:latin typeface="Arial" panose="020B0604020202020204" pitchFamily="34" charset="0"/>
                <a:ea typeface="KoPub돋움체 Medium" panose="00000600000000000000" pitchFamily="2" charset="-127"/>
                <a:cs typeface="Arial" panose="020B0604020202020204" pitchFamily="34" charset="0"/>
              </a:rPr>
              <a:t>Construction Technology Promotion Act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B69D765D-99D9-405B-B6FB-AADD3B5D3041}"/>
              </a:ext>
            </a:extLst>
          </p:cNvPr>
          <p:cNvCxnSpPr/>
          <p:nvPr/>
        </p:nvCxnSpPr>
        <p:spPr>
          <a:xfrm flipV="1">
            <a:off x="5202684" y="6624920"/>
            <a:ext cx="339767" cy="0"/>
          </a:xfrm>
          <a:prstGeom prst="line">
            <a:avLst/>
          </a:prstGeom>
          <a:ln w="25400" cap="rnd">
            <a:solidFill>
              <a:srgbClr val="6A6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65525134-9D6C-4E75-963C-E813116240AF}"/>
              </a:ext>
            </a:extLst>
          </p:cNvPr>
          <p:cNvCxnSpPr>
            <a:cxnSpLocks/>
          </p:cNvCxnSpPr>
          <p:nvPr/>
        </p:nvCxnSpPr>
        <p:spPr>
          <a:xfrm>
            <a:off x="5382133" y="6633658"/>
            <a:ext cx="0" cy="252028"/>
          </a:xfrm>
          <a:prstGeom prst="line">
            <a:avLst/>
          </a:prstGeom>
          <a:ln w="25400" cap="rnd">
            <a:solidFill>
              <a:srgbClr val="6A6B6C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6A7CF49-4E25-4B10-8CF8-E648277B050B}"/>
              </a:ext>
            </a:extLst>
          </p:cNvPr>
          <p:cNvSpPr txBox="1"/>
          <p:nvPr/>
        </p:nvSpPr>
        <p:spPr>
          <a:xfrm>
            <a:off x="7489244" y="4041370"/>
            <a:ext cx="2141932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ko-KR"/>
            </a:defPPr>
            <a:lvl1pPr algn="ctr">
              <a:defRPr sz="1200" b="1" kern="0" spc="-15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ysClr val="windowText" lastClr="000000">
                        <a:lumMod val="85000"/>
                        <a:lumOff val="15000"/>
                      </a:sysClr>
                    </a:gs>
                    <a:gs pos="50000">
                      <a:sysClr val="windowText" lastClr="000000">
                        <a:lumMod val="85000"/>
                        <a:lumOff val="15000"/>
                      </a:sysClr>
                    </a:gs>
                    <a:gs pos="100000">
                      <a:sysClr val="windowText" lastClr="000000">
                        <a:lumMod val="85000"/>
                        <a:lumOff val="15000"/>
                      </a:sysClr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ko-KR" sz="1600" spc="-55" dirty="0">
                <a:latin typeface="Arial" panose="020B0604020202020204" pitchFamily="34" charset="0"/>
                <a:ea typeface="KoPub돋움체 Medium" panose="00000600000000000000" pitchFamily="2" charset="-127"/>
                <a:cs typeface="Arial" panose="020B0604020202020204" pitchFamily="34" charset="0"/>
              </a:rPr>
              <a:t>Quality Management </a:t>
            </a:r>
          </a:p>
          <a:p>
            <a:r>
              <a:rPr lang="en-US" altLang="ko-KR" sz="1600" spc="-55" dirty="0">
                <a:latin typeface="Arial" panose="020B0604020202020204" pitchFamily="34" charset="0"/>
                <a:ea typeface="KoPub돋움체 Medium" panose="00000600000000000000" pitchFamily="2" charset="-127"/>
                <a:cs typeface="Arial" panose="020B0604020202020204" pitchFamily="34" charset="0"/>
              </a:rPr>
              <a:t>of Construction Work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89C9A0-726C-4EEC-B141-468C273F5644}"/>
              </a:ext>
            </a:extLst>
          </p:cNvPr>
          <p:cNvSpPr txBox="1"/>
          <p:nvPr/>
        </p:nvSpPr>
        <p:spPr>
          <a:xfrm>
            <a:off x="864350" y="3969362"/>
            <a:ext cx="2362185" cy="73866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ko-KR"/>
            </a:defPPr>
            <a:lvl1pPr algn="ctr">
              <a:defRPr sz="1200" b="1" kern="0" spc="-15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ysClr val="windowText" lastClr="000000">
                        <a:lumMod val="85000"/>
                        <a:lumOff val="15000"/>
                      </a:sysClr>
                    </a:gs>
                    <a:gs pos="50000">
                      <a:sysClr val="windowText" lastClr="000000">
                        <a:lumMod val="85000"/>
                        <a:lumOff val="15000"/>
                      </a:sysClr>
                    </a:gs>
                    <a:gs pos="100000">
                      <a:sysClr val="windowText" lastClr="000000">
                        <a:lumMod val="85000"/>
                        <a:lumOff val="15000"/>
                      </a:sysClr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ko-KR" sz="1400" spc="-55" dirty="0">
                <a:latin typeface="Arial" panose="020B0604020202020204" pitchFamily="34" charset="0"/>
                <a:ea typeface="KoPub돋움체 Medium" panose="00000600000000000000" pitchFamily="2" charset="-127"/>
                <a:cs typeface="Arial" panose="020B0604020202020204" pitchFamily="34" charset="0"/>
              </a:rPr>
              <a:t>Promotion of </a:t>
            </a:r>
          </a:p>
          <a:p>
            <a:r>
              <a:rPr lang="en-US" altLang="ko-KR" sz="1400" spc="-55" dirty="0">
                <a:latin typeface="Arial" panose="020B0604020202020204" pitchFamily="34" charset="0"/>
                <a:ea typeface="KoPub돋움체 Medium" panose="00000600000000000000" pitchFamily="2" charset="-127"/>
                <a:cs typeface="Arial" panose="020B0604020202020204" pitchFamily="34" charset="0"/>
              </a:rPr>
              <a:t>Construction Technology </a:t>
            </a:r>
          </a:p>
          <a:p>
            <a:r>
              <a:rPr lang="en-US" altLang="ko-KR" sz="1400" spc="-55" dirty="0">
                <a:latin typeface="Arial" panose="020B0604020202020204" pitchFamily="34" charset="0"/>
                <a:ea typeface="KoPub돋움체 Medium" panose="00000600000000000000" pitchFamily="2" charset="-127"/>
                <a:cs typeface="Arial" panose="020B0604020202020204" pitchFamily="34" charset="0"/>
              </a:rPr>
              <a:t>Research and Development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9130845F-2008-4F1A-8491-2D1CA8E4EAAA}"/>
              </a:ext>
            </a:extLst>
          </p:cNvPr>
          <p:cNvCxnSpPr>
            <a:cxnSpLocks/>
          </p:cNvCxnSpPr>
          <p:nvPr/>
        </p:nvCxnSpPr>
        <p:spPr>
          <a:xfrm flipV="1">
            <a:off x="3438488" y="4237882"/>
            <a:ext cx="0" cy="199532"/>
          </a:xfrm>
          <a:prstGeom prst="line">
            <a:avLst/>
          </a:prstGeom>
          <a:ln w="25400" cap="rnd">
            <a:solidFill>
              <a:srgbClr val="6A6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3349285-94B6-42FC-AEDA-54C424F26E5D}"/>
              </a:ext>
            </a:extLst>
          </p:cNvPr>
          <p:cNvCxnSpPr>
            <a:cxnSpLocks/>
          </p:cNvCxnSpPr>
          <p:nvPr/>
        </p:nvCxnSpPr>
        <p:spPr>
          <a:xfrm flipH="1">
            <a:off x="3186460" y="4329402"/>
            <a:ext cx="252028" cy="0"/>
          </a:xfrm>
          <a:prstGeom prst="line">
            <a:avLst/>
          </a:prstGeom>
          <a:ln w="25400" cap="rnd">
            <a:solidFill>
              <a:srgbClr val="6A6B6C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9541F84-327B-423A-8760-AB7ED42ECECC}"/>
              </a:ext>
            </a:extLst>
          </p:cNvPr>
          <p:cNvCxnSpPr>
            <a:cxnSpLocks/>
          </p:cNvCxnSpPr>
          <p:nvPr/>
        </p:nvCxnSpPr>
        <p:spPr>
          <a:xfrm flipV="1">
            <a:off x="7260911" y="4246883"/>
            <a:ext cx="0" cy="199532"/>
          </a:xfrm>
          <a:prstGeom prst="line">
            <a:avLst/>
          </a:prstGeom>
          <a:ln w="25400" cap="rnd">
            <a:solidFill>
              <a:srgbClr val="6A6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7E4F55E0-054F-4C74-8DE4-B9DCE966CED3}"/>
              </a:ext>
            </a:extLst>
          </p:cNvPr>
          <p:cNvCxnSpPr>
            <a:cxnSpLocks/>
          </p:cNvCxnSpPr>
          <p:nvPr/>
        </p:nvCxnSpPr>
        <p:spPr>
          <a:xfrm>
            <a:off x="7260911" y="4338403"/>
            <a:ext cx="210025" cy="0"/>
          </a:xfrm>
          <a:prstGeom prst="line">
            <a:avLst/>
          </a:prstGeom>
          <a:ln w="25400" cap="rnd">
            <a:solidFill>
              <a:srgbClr val="6A6B6C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238AE5C-AAB8-489D-8213-3DFD808A7EAB}"/>
              </a:ext>
            </a:extLst>
          </p:cNvPr>
          <p:cNvSpPr txBox="1"/>
          <p:nvPr/>
        </p:nvSpPr>
        <p:spPr>
          <a:xfrm>
            <a:off x="2859281" y="1251640"/>
            <a:ext cx="500769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algn="ctr">
              <a:defRPr sz="1200" b="1" kern="0" spc="-15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ysClr val="windowText" lastClr="000000">
                        <a:lumMod val="85000"/>
                        <a:lumOff val="15000"/>
                      </a:sysClr>
                    </a:gs>
                    <a:gs pos="50000">
                      <a:sysClr val="windowText" lastClr="000000">
                        <a:lumMod val="85000"/>
                        <a:lumOff val="15000"/>
                      </a:sysClr>
                    </a:gs>
                    <a:gs pos="100000">
                      <a:sysClr val="windowText" lastClr="000000">
                        <a:lumMod val="85000"/>
                        <a:lumOff val="15000"/>
                      </a:sysClr>
                    </a:gs>
                  </a:gsLst>
                  <a:lin ang="5400000" scaled="1"/>
                </a:gradFill>
                <a:latin typeface="+mj-ea"/>
                <a:ea typeface="+mj-ea"/>
              </a:defRPr>
            </a:lvl1pPr>
          </a:lstStyle>
          <a:p>
            <a:r>
              <a:rPr lang="en-US" altLang="ko-KR" sz="1600" spc="-55" dirty="0">
                <a:latin typeface="Arial" panose="020B0604020202020204" pitchFamily="34" charset="0"/>
                <a:ea typeface="KoPub돋움체 Medium" panose="00000600000000000000" pitchFamily="2" charset="-127"/>
                <a:cs typeface="Arial" panose="020B0604020202020204" pitchFamily="34" charset="0"/>
              </a:rPr>
              <a:t>Promotion of Public Welfare and </a:t>
            </a:r>
          </a:p>
          <a:p>
            <a:r>
              <a:rPr lang="en-US" altLang="ko-KR" sz="1600" spc="-55" dirty="0">
                <a:latin typeface="Arial" panose="020B0604020202020204" pitchFamily="34" charset="0"/>
                <a:ea typeface="KoPub돋움체 Medium" panose="00000600000000000000" pitchFamily="2" charset="-127"/>
                <a:cs typeface="Arial" panose="020B0604020202020204" pitchFamily="34" charset="0"/>
              </a:rPr>
              <a:t>   the Development of the National Economy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EA030ECC-6B9C-4BB3-AD22-750CD85AE70A}"/>
              </a:ext>
            </a:extLst>
          </p:cNvPr>
          <p:cNvCxnSpPr>
            <a:cxnSpLocks/>
          </p:cNvCxnSpPr>
          <p:nvPr/>
        </p:nvCxnSpPr>
        <p:spPr>
          <a:xfrm flipV="1">
            <a:off x="5179657" y="2088443"/>
            <a:ext cx="339767" cy="0"/>
          </a:xfrm>
          <a:prstGeom prst="line">
            <a:avLst/>
          </a:prstGeom>
          <a:ln w="25400" cap="rnd">
            <a:solidFill>
              <a:srgbClr val="6A6B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0B7B4FD-D2EF-440D-9FF5-61DC02A43EBE}"/>
              </a:ext>
            </a:extLst>
          </p:cNvPr>
          <p:cNvCxnSpPr>
            <a:cxnSpLocks/>
          </p:cNvCxnSpPr>
          <p:nvPr/>
        </p:nvCxnSpPr>
        <p:spPr>
          <a:xfrm flipV="1">
            <a:off x="5346700" y="1865677"/>
            <a:ext cx="2726" cy="222766"/>
          </a:xfrm>
          <a:prstGeom prst="line">
            <a:avLst/>
          </a:prstGeom>
          <a:ln w="25400" cap="rnd">
            <a:solidFill>
              <a:srgbClr val="6A6B6C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451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176" y="432259"/>
            <a:ext cx="9529893" cy="365130"/>
          </a:xfrm>
        </p:spPr>
        <p:txBody>
          <a:bodyPr/>
          <a:lstStyle/>
          <a:p>
            <a:r>
              <a:rPr lang="en-US" altLang="ko-KR" dirty="0"/>
              <a:t>KTR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5675"/>
          <a:stretch/>
        </p:blipFill>
        <p:spPr>
          <a:xfrm>
            <a:off x="11720" y="900311"/>
            <a:ext cx="10681680" cy="666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572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176" y="432259"/>
            <a:ext cx="9529893" cy="365130"/>
          </a:xfrm>
        </p:spPr>
        <p:txBody>
          <a:bodyPr/>
          <a:lstStyle/>
          <a:p>
            <a:r>
              <a:rPr lang="en-US" altLang="ko-KR" dirty="0"/>
              <a:t>KTR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0311"/>
            <a:ext cx="10693400" cy="66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43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7" descr="0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" t="41999" r="5164" b="12009"/>
          <a:stretch/>
        </p:blipFill>
        <p:spPr bwMode="auto">
          <a:xfrm>
            <a:off x="1422264" y="2282726"/>
            <a:ext cx="8023820" cy="315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0"/>
          <p:cNvSpPr txBox="1">
            <a:spLocks noChangeArrowheads="1"/>
          </p:cNvSpPr>
          <p:nvPr/>
        </p:nvSpPr>
        <p:spPr bwMode="auto">
          <a:xfrm>
            <a:off x="3906540" y="4865315"/>
            <a:ext cx="28575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/>
          <a:lstStyle/>
          <a:p>
            <a:pPr algn="ctr">
              <a:defRPr/>
            </a:pPr>
            <a:r>
              <a:rPr kumimoji="0"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Thank</a:t>
            </a:r>
            <a:r>
              <a:rPr kumimoji="0" lang="ko-KR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kumimoji="0" lang="en-US" altLang="ko-KR" sz="3600" b="1" dirty="0">
                <a:solidFill>
                  <a:srgbClr val="E53838"/>
                </a:solidFill>
                <a:latin typeface="+mn-ea"/>
                <a:ea typeface="+mn-ea"/>
              </a:rPr>
              <a:t>YOU!</a:t>
            </a:r>
            <a:endParaRPr kumimoji="0" lang="ko-KR" altLang="en-US" sz="3600" b="1" dirty="0">
              <a:solidFill>
                <a:srgbClr val="E53838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042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내용 개체 틀 1">
            <a:extLst>
              <a:ext uri="{FF2B5EF4-FFF2-40B4-BE49-F238E27FC236}">
                <a16:creationId xmlns:a16="http://schemas.microsoft.com/office/drawing/2014/main" id="{2CDFB446-047F-4125-A8BC-A70B2E84E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97" y="1078669"/>
            <a:ext cx="10401762" cy="6554389"/>
          </a:xfrm>
        </p:spPr>
        <p:txBody>
          <a:bodyPr/>
          <a:lstStyle/>
          <a:p>
            <a:r>
              <a:rPr lang="en-US" altLang="ko-KR" dirty="0"/>
              <a:t>Article 1. Purpose</a:t>
            </a:r>
            <a:endParaRPr lang="en-US" altLang="ko-KR" sz="1600" dirty="0">
              <a:solidFill>
                <a:srgbClr val="202124"/>
              </a:solidFill>
              <a:ea typeface="inheri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176" y="432259"/>
            <a:ext cx="9529893" cy="365130"/>
          </a:xfrm>
        </p:spPr>
        <p:txBody>
          <a:bodyPr/>
          <a:lstStyle/>
          <a:p>
            <a:r>
              <a:rPr lang="en-US" altLang="ko-KR" dirty="0"/>
              <a:t>Construction Technology Promotion Act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그림 12" descr="32건설토목기술공 copy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104" t="7590" r="9809" b="4705"/>
          <a:stretch/>
        </p:blipFill>
        <p:spPr>
          <a:xfrm>
            <a:off x="7470936" y="4185173"/>
            <a:ext cx="2945828" cy="2596323"/>
          </a:xfrm>
          <a:prstGeom prst="rect">
            <a:avLst/>
          </a:prstGeom>
        </p:spPr>
      </p:pic>
      <p:sp>
        <p:nvSpPr>
          <p:cNvPr id="14" name="모서리가 둥근 직사각형 41">
            <a:extLst>
              <a:ext uri="{FF2B5EF4-FFF2-40B4-BE49-F238E27FC236}">
                <a16:creationId xmlns:a16="http://schemas.microsoft.com/office/drawing/2014/main" id="{28EB4C5D-7FC3-4EED-8736-501A17E35AC3}"/>
              </a:ext>
            </a:extLst>
          </p:cNvPr>
          <p:cNvSpPr/>
          <p:nvPr/>
        </p:nvSpPr>
        <p:spPr>
          <a:xfrm>
            <a:off x="519054" y="2385104"/>
            <a:ext cx="7959994" cy="565548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600" b="1" dirty="0">
                <a:gradFill>
                  <a:gsLst>
                    <a:gs pos="60417">
                      <a:srgbClr val="143372"/>
                    </a:gs>
                    <a:gs pos="44167">
                      <a:srgbClr val="143372"/>
                    </a:gs>
                  </a:gsLst>
                  <a:lin ang="5400000" scaled="1"/>
                </a:gradFill>
                <a:ea typeface="KoPub돋움체 Medium" panose="02020603020101020101" pitchFamily="18" charset="-127"/>
                <a:cs typeface="Arial" panose="020B0604020202020204" pitchFamily="34" charset="0"/>
              </a:rPr>
              <a:t>1. Promotion of construction technology research and development</a:t>
            </a:r>
            <a:endParaRPr lang="en-US" altLang="ko-KR" sz="1600" b="1" dirty="0">
              <a:gradFill>
                <a:gsLst>
                  <a:gs pos="60417">
                    <a:srgbClr val="143372"/>
                  </a:gs>
                  <a:gs pos="44167">
                    <a:srgbClr val="143372"/>
                  </a:gs>
                </a:gsLst>
                <a:lin ang="5400000" scaled="1"/>
              </a:gradFill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모서리가 둥근 직사각형 41">
            <a:extLst>
              <a:ext uri="{FF2B5EF4-FFF2-40B4-BE49-F238E27FC236}">
                <a16:creationId xmlns:a16="http://schemas.microsoft.com/office/drawing/2014/main" id="{28EB4C5D-7FC3-4EED-8736-501A17E35AC3}"/>
              </a:ext>
            </a:extLst>
          </p:cNvPr>
          <p:cNvSpPr/>
          <p:nvPr/>
        </p:nvSpPr>
        <p:spPr>
          <a:xfrm>
            <a:off x="494426" y="3160449"/>
            <a:ext cx="7984622" cy="565548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600" b="1" dirty="0">
                <a:gradFill>
                  <a:gsLst>
                    <a:gs pos="60417">
                      <a:srgbClr val="143372"/>
                    </a:gs>
                    <a:gs pos="44167">
                      <a:srgbClr val="143372"/>
                    </a:gs>
                  </a:gsLst>
                  <a:lin ang="5400000" scaled="1"/>
                </a:gradFill>
                <a:ea typeface="KoPub돋움체 Medium" panose="02020603020101020101" pitchFamily="18" charset="-127"/>
                <a:cs typeface="Arial" panose="020B0604020202020204" pitchFamily="34" charset="0"/>
              </a:rPr>
              <a:t>2. Improve the level of construction technology to promote related industries</a:t>
            </a:r>
            <a:endParaRPr lang="en-US" altLang="ko-KR" sz="1600" b="1" dirty="0">
              <a:gradFill>
                <a:gsLst>
                  <a:gs pos="60417">
                    <a:srgbClr val="143372"/>
                  </a:gs>
                  <a:gs pos="44167">
                    <a:srgbClr val="143372"/>
                  </a:gs>
                </a:gsLst>
                <a:lin ang="5400000" scaled="1"/>
              </a:gradFill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모서리가 둥근 직사각형 41">
            <a:extLst>
              <a:ext uri="{FF2B5EF4-FFF2-40B4-BE49-F238E27FC236}">
                <a16:creationId xmlns:a16="http://schemas.microsoft.com/office/drawing/2014/main" id="{28EB4C5D-7FC3-4EED-8736-501A17E35AC3}"/>
              </a:ext>
            </a:extLst>
          </p:cNvPr>
          <p:cNvSpPr/>
          <p:nvPr/>
        </p:nvSpPr>
        <p:spPr>
          <a:xfrm>
            <a:off x="500779" y="3935794"/>
            <a:ext cx="6466101" cy="565548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600" b="1" dirty="0">
                <a:gradFill>
                  <a:gsLst>
                    <a:gs pos="60417">
                      <a:srgbClr val="143372"/>
                    </a:gs>
                    <a:gs pos="44167">
                      <a:srgbClr val="143372"/>
                    </a:gs>
                  </a:gsLst>
                  <a:lin ang="5400000" scaled="1"/>
                </a:gradFill>
                <a:ea typeface="KoPub돋움체 Medium" panose="02020603020101020101" pitchFamily="18" charset="-127"/>
                <a:cs typeface="Arial" panose="020B0604020202020204" pitchFamily="34" charset="0"/>
              </a:rPr>
              <a:t>3. Appropriate implementation of construction work</a:t>
            </a:r>
            <a:endParaRPr lang="en-US" altLang="ko-KR" sz="1600" b="1" dirty="0">
              <a:gradFill>
                <a:gsLst>
                  <a:gs pos="60417">
                    <a:srgbClr val="143372"/>
                  </a:gs>
                  <a:gs pos="44167">
                    <a:srgbClr val="143372"/>
                  </a:gs>
                </a:gsLst>
                <a:lin ang="5400000" scaled="1"/>
              </a:gradFill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모서리가 둥근 직사각형 41">
            <a:extLst>
              <a:ext uri="{FF2B5EF4-FFF2-40B4-BE49-F238E27FC236}">
                <a16:creationId xmlns:a16="http://schemas.microsoft.com/office/drawing/2014/main" id="{28EB4C5D-7FC3-4EED-8736-501A17E35AC3}"/>
              </a:ext>
            </a:extLst>
          </p:cNvPr>
          <p:cNvSpPr/>
          <p:nvPr/>
        </p:nvSpPr>
        <p:spPr>
          <a:xfrm>
            <a:off x="486160" y="4707990"/>
            <a:ext cx="6480720" cy="565548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600" b="1" dirty="0">
                <a:gradFill>
                  <a:gsLst>
                    <a:gs pos="60417">
                      <a:srgbClr val="143372"/>
                    </a:gs>
                    <a:gs pos="44167">
                      <a:srgbClr val="143372"/>
                    </a:gs>
                  </a:gsLst>
                  <a:lin ang="5400000" scaled="1"/>
                </a:gradFill>
                <a:ea typeface="KoPub돋움체 Medium" panose="02020603020101020101" pitchFamily="18" charset="-127"/>
                <a:cs typeface="Arial" panose="020B0604020202020204" pitchFamily="34" charset="0"/>
              </a:rPr>
              <a:t>4. Improve the quality of construction work and ensure safety</a:t>
            </a:r>
            <a:endParaRPr lang="en-US" altLang="ko-KR" sz="1600" b="1" dirty="0">
              <a:gradFill>
                <a:gsLst>
                  <a:gs pos="60417">
                    <a:srgbClr val="143372"/>
                  </a:gs>
                  <a:gs pos="44167">
                    <a:srgbClr val="143372"/>
                  </a:gs>
                </a:gsLst>
                <a:lin ang="5400000" scaled="1"/>
              </a:gradFill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8" name="모서리가 둥근 직사각형 41">
            <a:extLst>
              <a:ext uri="{FF2B5EF4-FFF2-40B4-BE49-F238E27FC236}">
                <a16:creationId xmlns:a16="http://schemas.microsoft.com/office/drawing/2014/main" id="{28EB4C5D-7FC3-4EED-8736-501A17E35AC3}"/>
              </a:ext>
            </a:extLst>
          </p:cNvPr>
          <p:cNvSpPr/>
          <p:nvPr/>
        </p:nvSpPr>
        <p:spPr>
          <a:xfrm>
            <a:off x="494426" y="5483335"/>
            <a:ext cx="6472454" cy="565548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600" b="1" dirty="0">
                <a:gradFill>
                  <a:gsLst>
                    <a:gs pos="60417">
                      <a:srgbClr val="143372"/>
                    </a:gs>
                    <a:gs pos="44167">
                      <a:srgbClr val="143372"/>
                    </a:gs>
                  </a:gsLst>
                  <a:lin ang="5400000" scaled="1"/>
                </a:gradFill>
                <a:ea typeface="KoPub돋움체 Medium" panose="02020603020101020101" pitchFamily="18" charset="-127"/>
                <a:cs typeface="Arial" panose="020B0604020202020204" pitchFamily="34" charset="0"/>
              </a:rPr>
              <a:t>5. Contribute the promotion of public welfare and </a:t>
            </a:r>
          </a:p>
          <a:p>
            <a:pPr>
              <a:defRPr/>
            </a:pPr>
            <a:r>
              <a:rPr lang="en-US" altLang="ko-KR" sz="1600" b="1" dirty="0">
                <a:gradFill>
                  <a:gsLst>
                    <a:gs pos="60417">
                      <a:srgbClr val="143372"/>
                    </a:gs>
                    <a:gs pos="44167">
                      <a:srgbClr val="143372"/>
                    </a:gs>
                  </a:gsLst>
                  <a:lin ang="5400000" scaled="1"/>
                </a:gradFill>
                <a:ea typeface="KoPub돋움체 Medium" panose="02020603020101020101" pitchFamily="18" charset="-127"/>
                <a:cs typeface="Arial" panose="020B0604020202020204" pitchFamily="34" charset="0"/>
              </a:rPr>
              <a:t>   the development of the national economy</a:t>
            </a:r>
            <a:endParaRPr lang="en-US" altLang="ko-KR" sz="1600" b="1" dirty="0">
              <a:gradFill>
                <a:gsLst>
                  <a:gs pos="60417">
                    <a:srgbClr val="143372"/>
                  </a:gs>
                  <a:gs pos="44167">
                    <a:srgbClr val="143372"/>
                  </a:gs>
                </a:gsLst>
                <a:lin ang="5400000" scaled="1"/>
              </a:gradFill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925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DFB446-047F-4125-A8BC-A70B2E84E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97" y="1078670"/>
            <a:ext cx="10401762" cy="5251036"/>
          </a:xfrm>
        </p:spPr>
        <p:txBody>
          <a:bodyPr/>
          <a:lstStyle/>
          <a:p>
            <a:r>
              <a:rPr lang="en-US" altLang="ko-KR" dirty="0"/>
              <a:t>Article 3. Basic Plan for Construction Technology Progress </a:t>
            </a:r>
          </a:p>
          <a:p>
            <a:pPr marL="358775" lvl="1" indent="0">
              <a:buNone/>
            </a:pPr>
            <a:endParaRPr lang="en-US" altLang="ko-KR" sz="1000" dirty="0"/>
          </a:p>
          <a:p>
            <a:pPr lvl="1"/>
            <a:r>
              <a:rPr lang="en-US" altLang="ko-KR" b="1" dirty="0"/>
              <a:t>Purpose</a:t>
            </a:r>
            <a:r>
              <a:rPr lang="ko-KR" altLang="en-US" b="1" dirty="0"/>
              <a:t>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b="1" dirty="0"/>
              <a:t>Establish period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b="1" dirty="0"/>
              <a:t>Content of the plan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 txBox="1">
            <a:spLocks/>
          </p:cNvSpPr>
          <p:nvPr/>
        </p:nvSpPr>
        <p:spPr bwMode="auto">
          <a:xfrm>
            <a:off x="630176" y="432259"/>
            <a:ext cx="9529893" cy="365130"/>
          </a:xfrm>
          <a:prstGeom prst="rect">
            <a:avLst/>
          </a:prstGeom>
          <a:noFill/>
          <a:ln w="50800">
            <a:noFill/>
            <a:prstDash val="sysDot"/>
            <a:miter lim="800000"/>
            <a:headEnd/>
            <a:tailEnd/>
          </a:ln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>
            <a:lvl1pPr marL="208250" indent="-2082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ClrTx/>
              <a:buFontTx/>
              <a:buNone/>
              <a:defRPr sz="2400" b="1" kern="1200" baseline="0">
                <a:solidFill>
                  <a:srgbClr val="C00000"/>
                </a:solidFill>
                <a:latin typeface="Arial" panose="020B0604020202020204" pitchFamily="34" charset="0"/>
                <a:ea typeface="HY견고딕" pitchFamily="18" charset="-127"/>
                <a:cs typeface="Arial" pitchFamily="34" charset="0"/>
              </a:defRPr>
            </a:lvl1pPr>
            <a:lvl2pPr marL="615693" indent="-2082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024947" indent="-21006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432392" indent="-21006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4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39835" indent="-199195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Construction Technology Promotion Act</a:t>
            </a:r>
            <a:endParaRPr lang="ko-KR" altLang="en-US" dirty="0"/>
          </a:p>
        </p:txBody>
      </p:sp>
      <p:grpSp>
        <p:nvGrpSpPr>
          <p:cNvPr id="13" name="그룹 3334"/>
          <p:cNvGrpSpPr>
            <a:grpSpLocks/>
          </p:cNvGrpSpPr>
          <p:nvPr/>
        </p:nvGrpSpPr>
        <p:grpSpPr bwMode="auto">
          <a:xfrm>
            <a:off x="8335032" y="2685247"/>
            <a:ext cx="1188132" cy="1275538"/>
            <a:chOff x="660401" y="5224463"/>
            <a:chExt cx="1493838" cy="1517650"/>
          </a:xfrm>
        </p:grpSpPr>
        <p:sp>
          <p:nvSpPr>
            <p:cNvPr id="14" name="Freeform 2520"/>
            <p:cNvSpPr>
              <a:spLocks noEditPoints="1"/>
            </p:cNvSpPr>
            <p:nvPr/>
          </p:nvSpPr>
          <p:spPr bwMode="auto">
            <a:xfrm>
              <a:off x="1350963" y="5356225"/>
              <a:ext cx="593725" cy="1385888"/>
            </a:xfrm>
            <a:custGeom>
              <a:avLst/>
              <a:gdLst>
                <a:gd name="T0" fmla="*/ 350 w 374"/>
                <a:gd name="T1" fmla="*/ 175 h 873"/>
                <a:gd name="T2" fmla="*/ 33 w 374"/>
                <a:gd name="T3" fmla="*/ 192 h 873"/>
                <a:gd name="T4" fmla="*/ 33 w 374"/>
                <a:gd name="T5" fmla="*/ 175 h 873"/>
                <a:gd name="T6" fmla="*/ 350 w 374"/>
                <a:gd name="T7" fmla="*/ 289 h 873"/>
                <a:gd name="T8" fmla="*/ 33 w 374"/>
                <a:gd name="T9" fmla="*/ 306 h 873"/>
                <a:gd name="T10" fmla="*/ 33 w 374"/>
                <a:gd name="T11" fmla="*/ 289 h 873"/>
                <a:gd name="T12" fmla="*/ 344 w 374"/>
                <a:gd name="T13" fmla="*/ 409 h 873"/>
                <a:gd name="T14" fmla="*/ 29 w 374"/>
                <a:gd name="T15" fmla="*/ 426 h 873"/>
                <a:gd name="T16" fmla="*/ 29 w 374"/>
                <a:gd name="T17" fmla="*/ 409 h 873"/>
                <a:gd name="T18" fmla="*/ 344 w 374"/>
                <a:gd name="T19" fmla="*/ 529 h 873"/>
                <a:gd name="T20" fmla="*/ 29 w 374"/>
                <a:gd name="T21" fmla="*/ 545 h 873"/>
                <a:gd name="T22" fmla="*/ 29 w 374"/>
                <a:gd name="T23" fmla="*/ 529 h 873"/>
                <a:gd name="T24" fmla="*/ 340 w 374"/>
                <a:gd name="T25" fmla="*/ 663 h 873"/>
                <a:gd name="T26" fmla="*/ 24 w 374"/>
                <a:gd name="T27" fmla="*/ 680 h 873"/>
                <a:gd name="T28" fmla="*/ 24 w 374"/>
                <a:gd name="T29" fmla="*/ 663 h 873"/>
                <a:gd name="T30" fmla="*/ 344 w 374"/>
                <a:gd name="T31" fmla="*/ 788 h 873"/>
                <a:gd name="T32" fmla="*/ 29 w 374"/>
                <a:gd name="T33" fmla="*/ 805 h 873"/>
                <a:gd name="T34" fmla="*/ 29 w 374"/>
                <a:gd name="T35" fmla="*/ 788 h 873"/>
                <a:gd name="T36" fmla="*/ 350 w 374"/>
                <a:gd name="T37" fmla="*/ 103 h 873"/>
                <a:gd name="T38" fmla="*/ 33 w 374"/>
                <a:gd name="T39" fmla="*/ 122 h 873"/>
                <a:gd name="T40" fmla="*/ 33 w 374"/>
                <a:gd name="T41" fmla="*/ 103 h 873"/>
                <a:gd name="T42" fmla="*/ 350 w 374"/>
                <a:gd name="T43" fmla="*/ 229 h 873"/>
                <a:gd name="T44" fmla="*/ 33 w 374"/>
                <a:gd name="T45" fmla="*/ 247 h 873"/>
                <a:gd name="T46" fmla="*/ 33 w 374"/>
                <a:gd name="T47" fmla="*/ 229 h 873"/>
                <a:gd name="T48" fmla="*/ 350 w 374"/>
                <a:gd name="T49" fmla="*/ 345 h 873"/>
                <a:gd name="T50" fmla="*/ 33 w 374"/>
                <a:gd name="T51" fmla="*/ 361 h 873"/>
                <a:gd name="T52" fmla="*/ 33 w 374"/>
                <a:gd name="T53" fmla="*/ 345 h 873"/>
                <a:gd name="T54" fmla="*/ 344 w 374"/>
                <a:gd name="T55" fmla="*/ 464 h 873"/>
                <a:gd name="T56" fmla="*/ 29 w 374"/>
                <a:gd name="T57" fmla="*/ 481 h 873"/>
                <a:gd name="T58" fmla="*/ 29 w 374"/>
                <a:gd name="T59" fmla="*/ 464 h 873"/>
                <a:gd name="T60" fmla="*/ 344 w 374"/>
                <a:gd name="T61" fmla="*/ 584 h 873"/>
                <a:gd name="T62" fmla="*/ 29 w 374"/>
                <a:gd name="T63" fmla="*/ 600 h 873"/>
                <a:gd name="T64" fmla="*/ 29 w 374"/>
                <a:gd name="T65" fmla="*/ 584 h 873"/>
                <a:gd name="T66" fmla="*/ 340 w 374"/>
                <a:gd name="T67" fmla="*/ 718 h 873"/>
                <a:gd name="T68" fmla="*/ 24 w 374"/>
                <a:gd name="T69" fmla="*/ 737 h 873"/>
                <a:gd name="T70" fmla="*/ 24 w 374"/>
                <a:gd name="T71" fmla="*/ 718 h 873"/>
                <a:gd name="T72" fmla="*/ 344 w 374"/>
                <a:gd name="T73" fmla="*/ 844 h 873"/>
                <a:gd name="T74" fmla="*/ 29 w 374"/>
                <a:gd name="T75" fmla="*/ 862 h 873"/>
                <a:gd name="T76" fmla="*/ 29 w 374"/>
                <a:gd name="T77" fmla="*/ 844 h 873"/>
                <a:gd name="T78" fmla="*/ 350 w 374"/>
                <a:gd name="T79" fmla="*/ 50 h 873"/>
                <a:gd name="T80" fmla="*/ 33 w 374"/>
                <a:gd name="T81" fmla="*/ 66 h 873"/>
                <a:gd name="T82" fmla="*/ 33 w 374"/>
                <a:gd name="T83" fmla="*/ 50 h 873"/>
                <a:gd name="T84" fmla="*/ 0 w 374"/>
                <a:gd name="T85" fmla="*/ 0 h 873"/>
                <a:gd name="T86" fmla="*/ 374 w 374"/>
                <a:gd name="T87" fmla="*/ 873 h 873"/>
                <a:gd name="T88" fmla="*/ 374 w 374"/>
                <a:gd name="T89" fmla="*/ 0 h 87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374"/>
                <a:gd name="T136" fmla="*/ 0 h 873"/>
                <a:gd name="T137" fmla="*/ 374 w 374"/>
                <a:gd name="T138" fmla="*/ 873 h 873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374" h="873">
                  <a:moveTo>
                    <a:pt x="33" y="175"/>
                  </a:moveTo>
                  <a:lnTo>
                    <a:pt x="350" y="175"/>
                  </a:lnTo>
                  <a:lnTo>
                    <a:pt x="350" y="192"/>
                  </a:lnTo>
                  <a:lnTo>
                    <a:pt x="33" y="192"/>
                  </a:lnTo>
                  <a:lnTo>
                    <a:pt x="33" y="175"/>
                  </a:lnTo>
                  <a:close/>
                  <a:moveTo>
                    <a:pt x="33" y="289"/>
                  </a:moveTo>
                  <a:lnTo>
                    <a:pt x="350" y="289"/>
                  </a:lnTo>
                  <a:lnTo>
                    <a:pt x="350" y="306"/>
                  </a:lnTo>
                  <a:lnTo>
                    <a:pt x="33" y="306"/>
                  </a:lnTo>
                  <a:lnTo>
                    <a:pt x="33" y="289"/>
                  </a:lnTo>
                  <a:close/>
                  <a:moveTo>
                    <a:pt x="29" y="409"/>
                  </a:moveTo>
                  <a:lnTo>
                    <a:pt x="344" y="409"/>
                  </a:lnTo>
                  <a:lnTo>
                    <a:pt x="344" y="426"/>
                  </a:lnTo>
                  <a:lnTo>
                    <a:pt x="29" y="426"/>
                  </a:lnTo>
                  <a:lnTo>
                    <a:pt x="29" y="409"/>
                  </a:lnTo>
                  <a:close/>
                  <a:moveTo>
                    <a:pt x="29" y="529"/>
                  </a:moveTo>
                  <a:lnTo>
                    <a:pt x="344" y="529"/>
                  </a:lnTo>
                  <a:lnTo>
                    <a:pt x="344" y="545"/>
                  </a:lnTo>
                  <a:lnTo>
                    <a:pt x="29" y="545"/>
                  </a:lnTo>
                  <a:lnTo>
                    <a:pt x="29" y="529"/>
                  </a:lnTo>
                  <a:close/>
                  <a:moveTo>
                    <a:pt x="24" y="663"/>
                  </a:moveTo>
                  <a:lnTo>
                    <a:pt x="340" y="663"/>
                  </a:lnTo>
                  <a:lnTo>
                    <a:pt x="340" y="680"/>
                  </a:lnTo>
                  <a:lnTo>
                    <a:pt x="24" y="680"/>
                  </a:lnTo>
                  <a:lnTo>
                    <a:pt x="24" y="663"/>
                  </a:lnTo>
                  <a:close/>
                  <a:moveTo>
                    <a:pt x="29" y="788"/>
                  </a:moveTo>
                  <a:lnTo>
                    <a:pt x="344" y="788"/>
                  </a:lnTo>
                  <a:lnTo>
                    <a:pt x="344" y="805"/>
                  </a:lnTo>
                  <a:lnTo>
                    <a:pt x="29" y="805"/>
                  </a:lnTo>
                  <a:lnTo>
                    <a:pt x="29" y="788"/>
                  </a:lnTo>
                  <a:close/>
                  <a:moveTo>
                    <a:pt x="33" y="103"/>
                  </a:moveTo>
                  <a:lnTo>
                    <a:pt x="350" y="103"/>
                  </a:lnTo>
                  <a:lnTo>
                    <a:pt x="350" y="122"/>
                  </a:lnTo>
                  <a:lnTo>
                    <a:pt x="33" y="122"/>
                  </a:lnTo>
                  <a:lnTo>
                    <a:pt x="33" y="103"/>
                  </a:lnTo>
                  <a:close/>
                  <a:moveTo>
                    <a:pt x="33" y="229"/>
                  </a:moveTo>
                  <a:lnTo>
                    <a:pt x="350" y="229"/>
                  </a:lnTo>
                  <a:lnTo>
                    <a:pt x="350" y="247"/>
                  </a:lnTo>
                  <a:lnTo>
                    <a:pt x="33" y="247"/>
                  </a:lnTo>
                  <a:lnTo>
                    <a:pt x="33" y="229"/>
                  </a:lnTo>
                  <a:close/>
                  <a:moveTo>
                    <a:pt x="33" y="345"/>
                  </a:moveTo>
                  <a:lnTo>
                    <a:pt x="350" y="345"/>
                  </a:lnTo>
                  <a:lnTo>
                    <a:pt x="350" y="361"/>
                  </a:lnTo>
                  <a:lnTo>
                    <a:pt x="33" y="361"/>
                  </a:lnTo>
                  <a:lnTo>
                    <a:pt x="33" y="345"/>
                  </a:lnTo>
                  <a:close/>
                  <a:moveTo>
                    <a:pt x="29" y="464"/>
                  </a:moveTo>
                  <a:lnTo>
                    <a:pt x="344" y="464"/>
                  </a:lnTo>
                  <a:lnTo>
                    <a:pt x="344" y="481"/>
                  </a:lnTo>
                  <a:lnTo>
                    <a:pt x="29" y="481"/>
                  </a:lnTo>
                  <a:lnTo>
                    <a:pt x="29" y="464"/>
                  </a:lnTo>
                  <a:close/>
                  <a:moveTo>
                    <a:pt x="29" y="584"/>
                  </a:moveTo>
                  <a:lnTo>
                    <a:pt x="344" y="584"/>
                  </a:lnTo>
                  <a:lnTo>
                    <a:pt x="344" y="600"/>
                  </a:lnTo>
                  <a:lnTo>
                    <a:pt x="29" y="600"/>
                  </a:lnTo>
                  <a:lnTo>
                    <a:pt x="29" y="584"/>
                  </a:lnTo>
                  <a:close/>
                  <a:moveTo>
                    <a:pt x="24" y="718"/>
                  </a:moveTo>
                  <a:lnTo>
                    <a:pt x="340" y="718"/>
                  </a:lnTo>
                  <a:lnTo>
                    <a:pt x="340" y="737"/>
                  </a:lnTo>
                  <a:lnTo>
                    <a:pt x="24" y="737"/>
                  </a:lnTo>
                  <a:lnTo>
                    <a:pt x="24" y="718"/>
                  </a:lnTo>
                  <a:close/>
                  <a:moveTo>
                    <a:pt x="29" y="844"/>
                  </a:moveTo>
                  <a:lnTo>
                    <a:pt x="344" y="844"/>
                  </a:lnTo>
                  <a:lnTo>
                    <a:pt x="344" y="862"/>
                  </a:lnTo>
                  <a:lnTo>
                    <a:pt x="29" y="862"/>
                  </a:lnTo>
                  <a:lnTo>
                    <a:pt x="29" y="844"/>
                  </a:lnTo>
                  <a:close/>
                  <a:moveTo>
                    <a:pt x="33" y="50"/>
                  </a:moveTo>
                  <a:lnTo>
                    <a:pt x="350" y="50"/>
                  </a:lnTo>
                  <a:lnTo>
                    <a:pt x="350" y="66"/>
                  </a:lnTo>
                  <a:lnTo>
                    <a:pt x="33" y="66"/>
                  </a:lnTo>
                  <a:lnTo>
                    <a:pt x="33" y="50"/>
                  </a:lnTo>
                  <a:close/>
                  <a:moveTo>
                    <a:pt x="374" y="0"/>
                  </a:moveTo>
                  <a:lnTo>
                    <a:pt x="0" y="0"/>
                  </a:lnTo>
                  <a:lnTo>
                    <a:pt x="0" y="873"/>
                  </a:lnTo>
                  <a:lnTo>
                    <a:pt x="374" y="8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2521"/>
            <p:cNvSpPr>
              <a:spLocks/>
            </p:cNvSpPr>
            <p:nvPr/>
          </p:nvSpPr>
          <p:spPr bwMode="auto">
            <a:xfrm>
              <a:off x="1455738" y="5224463"/>
              <a:ext cx="385763" cy="114300"/>
            </a:xfrm>
            <a:custGeom>
              <a:avLst/>
              <a:gdLst>
                <a:gd name="T0" fmla="*/ 243 w 243"/>
                <a:gd name="T1" fmla="*/ 72 h 72"/>
                <a:gd name="T2" fmla="*/ 0 w 243"/>
                <a:gd name="T3" fmla="*/ 72 h 72"/>
                <a:gd name="T4" fmla="*/ 0 w 243"/>
                <a:gd name="T5" fmla="*/ 0 h 72"/>
                <a:gd name="T6" fmla="*/ 243 w 243"/>
                <a:gd name="T7" fmla="*/ 0 h 72"/>
                <a:gd name="T8" fmla="*/ 243 w 243"/>
                <a:gd name="T9" fmla="*/ 72 h 72"/>
                <a:gd name="T10" fmla="*/ 243 w 243"/>
                <a:gd name="T11" fmla="*/ 72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43"/>
                <a:gd name="T19" fmla="*/ 0 h 72"/>
                <a:gd name="T20" fmla="*/ 243 w 243"/>
                <a:gd name="T21" fmla="*/ 72 h 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43" h="72">
                  <a:moveTo>
                    <a:pt x="243" y="72"/>
                  </a:moveTo>
                  <a:lnTo>
                    <a:pt x="0" y="72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72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2522"/>
            <p:cNvSpPr>
              <a:spLocks noEditPoints="1"/>
            </p:cNvSpPr>
            <p:nvPr/>
          </p:nvSpPr>
          <p:spPr bwMode="auto">
            <a:xfrm>
              <a:off x="660401" y="5853113"/>
              <a:ext cx="1493838" cy="889000"/>
            </a:xfrm>
            <a:custGeom>
              <a:avLst/>
              <a:gdLst>
                <a:gd name="T0" fmla="*/ 72 w 941"/>
                <a:gd name="T1" fmla="*/ 175 h 560"/>
                <a:gd name="T2" fmla="*/ 387 w 941"/>
                <a:gd name="T3" fmla="*/ 175 h 560"/>
                <a:gd name="T4" fmla="*/ 387 w 941"/>
                <a:gd name="T5" fmla="*/ 192 h 560"/>
                <a:gd name="T6" fmla="*/ 72 w 941"/>
                <a:gd name="T7" fmla="*/ 192 h 560"/>
                <a:gd name="T8" fmla="*/ 72 w 941"/>
                <a:gd name="T9" fmla="*/ 175 h 560"/>
                <a:gd name="T10" fmla="*/ 72 w 941"/>
                <a:gd name="T11" fmla="*/ 175 h 560"/>
                <a:gd name="T12" fmla="*/ 941 w 941"/>
                <a:gd name="T13" fmla="*/ 560 h 560"/>
                <a:gd name="T14" fmla="*/ 941 w 941"/>
                <a:gd name="T15" fmla="*/ 560 h 560"/>
                <a:gd name="T16" fmla="*/ 0 w 941"/>
                <a:gd name="T17" fmla="*/ 560 h 560"/>
                <a:gd name="T18" fmla="*/ 0 w 941"/>
                <a:gd name="T19" fmla="*/ 444 h 560"/>
                <a:gd name="T20" fmla="*/ 39 w 941"/>
                <a:gd name="T21" fmla="*/ 444 h 560"/>
                <a:gd name="T22" fmla="*/ 39 w 941"/>
                <a:gd name="T23" fmla="*/ 0 h 560"/>
                <a:gd name="T24" fmla="*/ 411 w 941"/>
                <a:gd name="T25" fmla="*/ 0 h 560"/>
                <a:gd name="T26" fmla="*/ 411 w 941"/>
                <a:gd name="T27" fmla="*/ 444 h 560"/>
                <a:gd name="T28" fmla="*/ 941 w 941"/>
                <a:gd name="T29" fmla="*/ 444 h 560"/>
                <a:gd name="T30" fmla="*/ 941 w 941"/>
                <a:gd name="T31" fmla="*/ 560 h 560"/>
                <a:gd name="T32" fmla="*/ 941 w 941"/>
                <a:gd name="T33" fmla="*/ 560 h 560"/>
                <a:gd name="T34" fmla="*/ 72 w 941"/>
                <a:gd name="T35" fmla="*/ 289 h 560"/>
                <a:gd name="T36" fmla="*/ 387 w 941"/>
                <a:gd name="T37" fmla="*/ 289 h 560"/>
                <a:gd name="T38" fmla="*/ 387 w 941"/>
                <a:gd name="T39" fmla="*/ 308 h 560"/>
                <a:gd name="T40" fmla="*/ 72 w 941"/>
                <a:gd name="T41" fmla="*/ 308 h 560"/>
                <a:gd name="T42" fmla="*/ 72 w 941"/>
                <a:gd name="T43" fmla="*/ 289 h 560"/>
                <a:gd name="T44" fmla="*/ 72 w 941"/>
                <a:gd name="T45" fmla="*/ 289 h 560"/>
                <a:gd name="T46" fmla="*/ 66 w 941"/>
                <a:gd name="T47" fmla="*/ 409 h 560"/>
                <a:gd name="T48" fmla="*/ 383 w 941"/>
                <a:gd name="T49" fmla="*/ 409 h 560"/>
                <a:gd name="T50" fmla="*/ 383 w 941"/>
                <a:gd name="T51" fmla="*/ 427 h 560"/>
                <a:gd name="T52" fmla="*/ 66 w 941"/>
                <a:gd name="T53" fmla="*/ 427 h 560"/>
                <a:gd name="T54" fmla="*/ 66 w 941"/>
                <a:gd name="T55" fmla="*/ 409 h 560"/>
                <a:gd name="T56" fmla="*/ 66 w 941"/>
                <a:gd name="T57" fmla="*/ 409 h 560"/>
                <a:gd name="T58" fmla="*/ 72 w 941"/>
                <a:gd name="T59" fmla="*/ 105 h 560"/>
                <a:gd name="T60" fmla="*/ 387 w 941"/>
                <a:gd name="T61" fmla="*/ 105 h 560"/>
                <a:gd name="T62" fmla="*/ 387 w 941"/>
                <a:gd name="T63" fmla="*/ 122 h 560"/>
                <a:gd name="T64" fmla="*/ 72 w 941"/>
                <a:gd name="T65" fmla="*/ 122 h 560"/>
                <a:gd name="T66" fmla="*/ 72 w 941"/>
                <a:gd name="T67" fmla="*/ 105 h 560"/>
                <a:gd name="T68" fmla="*/ 72 w 941"/>
                <a:gd name="T69" fmla="*/ 105 h 560"/>
                <a:gd name="T70" fmla="*/ 72 w 941"/>
                <a:gd name="T71" fmla="*/ 230 h 560"/>
                <a:gd name="T72" fmla="*/ 387 w 941"/>
                <a:gd name="T73" fmla="*/ 230 h 560"/>
                <a:gd name="T74" fmla="*/ 387 w 941"/>
                <a:gd name="T75" fmla="*/ 247 h 560"/>
                <a:gd name="T76" fmla="*/ 72 w 941"/>
                <a:gd name="T77" fmla="*/ 247 h 560"/>
                <a:gd name="T78" fmla="*/ 72 w 941"/>
                <a:gd name="T79" fmla="*/ 230 h 560"/>
                <a:gd name="T80" fmla="*/ 72 w 941"/>
                <a:gd name="T81" fmla="*/ 230 h 560"/>
                <a:gd name="T82" fmla="*/ 72 w 941"/>
                <a:gd name="T83" fmla="*/ 345 h 560"/>
                <a:gd name="T84" fmla="*/ 387 w 941"/>
                <a:gd name="T85" fmla="*/ 345 h 560"/>
                <a:gd name="T86" fmla="*/ 387 w 941"/>
                <a:gd name="T87" fmla="*/ 361 h 560"/>
                <a:gd name="T88" fmla="*/ 72 w 941"/>
                <a:gd name="T89" fmla="*/ 361 h 560"/>
                <a:gd name="T90" fmla="*/ 72 w 941"/>
                <a:gd name="T91" fmla="*/ 345 h 560"/>
                <a:gd name="T92" fmla="*/ 72 w 941"/>
                <a:gd name="T93" fmla="*/ 345 h 560"/>
                <a:gd name="T94" fmla="*/ 72 w 941"/>
                <a:gd name="T95" fmla="*/ 50 h 560"/>
                <a:gd name="T96" fmla="*/ 387 w 941"/>
                <a:gd name="T97" fmla="*/ 50 h 560"/>
                <a:gd name="T98" fmla="*/ 387 w 941"/>
                <a:gd name="T99" fmla="*/ 67 h 560"/>
                <a:gd name="T100" fmla="*/ 72 w 941"/>
                <a:gd name="T101" fmla="*/ 67 h 560"/>
                <a:gd name="T102" fmla="*/ 72 w 941"/>
                <a:gd name="T103" fmla="*/ 50 h 560"/>
                <a:gd name="T104" fmla="*/ 72 w 941"/>
                <a:gd name="T105" fmla="*/ 50 h 56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941"/>
                <a:gd name="T160" fmla="*/ 0 h 560"/>
                <a:gd name="T161" fmla="*/ 941 w 941"/>
                <a:gd name="T162" fmla="*/ 560 h 560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941" h="560">
                  <a:moveTo>
                    <a:pt x="72" y="175"/>
                  </a:moveTo>
                  <a:lnTo>
                    <a:pt x="387" y="175"/>
                  </a:lnTo>
                  <a:lnTo>
                    <a:pt x="387" y="192"/>
                  </a:lnTo>
                  <a:lnTo>
                    <a:pt x="72" y="192"/>
                  </a:lnTo>
                  <a:lnTo>
                    <a:pt x="72" y="175"/>
                  </a:lnTo>
                  <a:close/>
                  <a:moveTo>
                    <a:pt x="941" y="560"/>
                  </a:moveTo>
                  <a:lnTo>
                    <a:pt x="941" y="560"/>
                  </a:lnTo>
                  <a:lnTo>
                    <a:pt x="0" y="560"/>
                  </a:lnTo>
                  <a:lnTo>
                    <a:pt x="0" y="444"/>
                  </a:lnTo>
                  <a:lnTo>
                    <a:pt x="39" y="444"/>
                  </a:lnTo>
                  <a:lnTo>
                    <a:pt x="39" y="0"/>
                  </a:lnTo>
                  <a:lnTo>
                    <a:pt x="411" y="0"/>
                  </a:lnTo>
                  <a:lnTo>
                    <a:pt x="411" y="444"/>
                  </a:lnTo>
                  <a:lnTo>
                    <a:pt x="941" y="444"/>
                  </a:lnTo>
                  <a:lnTo>
                    <a:pt x="941" y="560"/>
                  </a:lnTo>
                  <a:close/>
                  <a:moveTo>
                    <a:pt x="72" y="289"/>
                  </a:moveTo>
                  <a:lnTo>
                    <a:pt x="387" y="289"/>
                  </a:lnTo>
                  <a:lnTo>
                    <a:pt x="387" y="308"/>
                  </a:lnTo>
                  <a:lnTo>
                    <a:pt x="72" y="308"/>
                  </a:lnTo>
                  <a:lnTo>
                    <a:pt x="72" y="289"/>
                  </a:lnTo>
                  <a:close/>
                  <a:moveTo>
                    <a:pt x="66" y="409"/>
                  </a:moveTo>
                  <a:lnTo>
                    <a:pt x="383" y="409"/>
                  </a:lnTo>
                  <a:lnTo>
                    <a:pt x="383" y="427"/>
                  </a:lnTo>
                  <a:lnTo>
                    <a:pt x="66" y="427"/>
                  </a:lnTo>
                  <a:lnTo>
                    <a:pt x="66" y="409"/>
                  </a:lnTo>
                  <a:close/>
                  <a:moveTo>
                    <a:pt x="72" y="105"/>
                  </a:moveTo>
                  <a:lnTo>
                    <a:pt x="387" y="105"/>
                  </a:lnTo>
                  <a:lnTo>
                    <a:pt x="387" y="122"/>
                  </a:lnTo>
                  <a:lnTo>
                    <a:pt x="72" y="122"/>
                  </a:lnTo>
                  <a:lnTo>
                    <a:pt x="72" y="105"/>
                  </a:lnTo>
                  <a:close/>
                  <a:moveTo>
                    <a:pt x="72" y="230"/>
                  </a:moveTo>
                  <a:lnTo>
                    <a:pt x="387" y="230"/>
                  </a:lnTo>
                  <a:lnTo>
                    <a:pt x="387" y="247"/>
                  </a:lnTo>
                  <a:lnTo>
                    <a:pt x="72" y="247"/>
                  </a:lnTo>
                  <a:lnTo>
                    <a:pt x="72" y="230"/>
                  </a:lnTo>
                  <a:close/>
                  <a:moveTo>
                    <a:pt x="72" y="345"/>
                  </a:moveTo>
                  <a:lnTo>
                    <a:pt x="387" y="345"/>
                  </a:lnTo>
                  <a:lnTo>
                    <a:pt x="387" y="361"/>
                  </a:lnTo>
                  <a:lnTo>
                    <a:pt x="72" y="361"/>
                  </a:lnTo>
                  <a:lnTo>
                    <a:pt x="72" y="345"/>
                  </a:lnTo>
                  <a:close/>
                  <a:moveTo>
                    <a:pt x="72" y="50"/>
                  </a:moveTo>
                  <a:lnTo>
                    <a:pt x="387" y="50"/>
                  </a:lnTo>
                  <a:lnTo>
                    <a:pt x="387" y="67"/>
                  </a:lnTo>
                  <a:lnTo>
                    <a:pt x="72" y="67"/>
                  </a:lnTo>
                  <a:lnTo>
                    <a:pt x="72" y="5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2523"/>
            <p:cNvSpPr>
              <a:spLocks/>
            </p:cNvSpPr>
            <p:nvPr/>
          </p:nvSpPr>
          <p:spPr bwMode="auto">
            <a:xfrm>
              <a:off x="823913" y="5543550"/>
              <a:ext cx="385763" cy="292100"/>
            </a:xfrm>
            <a:custGeom>
              <a:avLst/>
              <a:gdLst>
                <a:gd name="T0" fmla="*/ 243 w 243"/>
                <a:gd name="T1" fmla="*/ 184 h 184"/>
                <a:gd name="T2" fmla="*/ 0 w 243"/>
                <a:gd name="T3" fmla="*/ 184 h 184"/>
                <a:gd name="T4" fmla="*/ 0 w 243"/>
                <a:gd name="T5" fmla="*/ 114 h 184"/>
                <a:gd name="T6" fmla="*/ 142 w 243"/>
                <a:gd name="T7" fmla="*/ 114 h 184"/>
                <a:gd name="T8" fmla="*/ 142 w 243"/>
                <a:gd name="T9" fmla="*/ 0 h 184"/>
                <a:gd name="T10" fmla="*/ 186 w 243"/>
                <a:gd name="T11" fmla="*/ 0 h 184"/>
                <a:gd name="T12" fmla="*/ 186 w 243"/>
                <a:gd name="T13" fmla="*/ 114 h 184"/>
                <a:gd name="T14" fmla="*/ 243 w 243"/>
                <a:gd name="T15" fmla="*/ 114 h 184"/>
                <a:gd name="T16" fmla="*/ 243 w 243"/>
                <a:gd name="T17" fmla="*/ 184 h 184"/>
                <a:gd name="T18" fmla="*/ 243 w 243"/>
                <a:gd name="T19" fmla="*/ 184 h 18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43"/>
                <a:gd name="T31" fmla="*/ 0 h 184"/>
                <a:gd name="T32" fmla="*/ 243 w 243"/>
                <a:gd name="T33" fmla="*/ 184 h 18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43" h="184">
                  <a:moveTo>
                    <a:pt x="243" y="184"/>
                  </a:moveTo>
                  <a:lnTo>
                    <a:pt x="0" y="184"/>
                  </a:lnTo>
                  <a:lnTo>
                    <a:pt x="0" y="114"/>
                  </a:lnTo>
                  <a:lnTo>
                    <a:pt x="142" y="114"/>
                  </a:lnTo>
                  <a:lnTo>
                    <a:pt x="142" y="0"/>
                  </a:lnTo>
                  <a:lnTo>
                    <a:pt x="186" y="0"/>
                  </a:lnTo>
                  <a:lnTo>
                    <a:pt x="186" y="114"/>
                  </a:lnTo>
                  <a:lnTo>
                    <a:pt x="243" y="114"/>
                  </a:lnTo>
                  <a:lnTo>
                    <a:pt x="243" y="184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3E5BD5B-6F66-403E-B2E0-608BC6A96BCE}"/>
              </a:ext>
            </a:extLst>
          </p:cNvPr>
          <p:cNvSpPr/>
          <p:nvPr/>
        </p:nvSpPr>
        <p:spPr bwMode="auto">
          <a:xfrm>
            <a:off x="810195" y="2008876"/>
            <a:ext cx="9010735" cy="543178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446EAF2-E311-4E35-A6A7-DD23CA228DCC}"/>
              </a:ext>
            </a:extLst>
          </p:cNvPr>
          <p:cNvSpPr/>
          <p:nvPr/>
        </p:nvSpPr>
        <p:spPr bwMode="auto">
          <a:xfrm>
            <a:off x="823928" y="2028834"/>
            <a:ext cx="91117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Promote research and development of construction technology and make efficient use of the results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In order to promote related industries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3E5BD5B-6F66-403E-B2E0-608BC6A96BCE}"/>
              </a:ext>
            </a:extLst>
          </p:cNvPr>
          <p:cNvSpPr/>
          <p:nvPr/>
        </p:nvSpPr>
        <p:spPr bwMode="auto">
          <a:xfrm>
            <a:off x="810196" y="3093437"/>
            <a:ext cx="5616624" cy="435166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446EAF2-E311-4E35-A6A7-DD23CA228DCC}"/>
              </a:ext>
            </a:extLst>
          </p:cNvPr>
          <p:cNvSpPr/>
          <p:nvPr/>
        </p:nvSpPr>
        <p:spPr bwMode="auto">
          <a:xfrm>
            <a:off x="823928" y="3148818"/>
            <a:ext cx="5602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Every five years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E5BD5B-6F66-403E-B2E0-608BC6A96BCE}"/>
              </a:ext>
            </a:extLst>
          </p:cNvPr>
          <p:cNvSpPr/>
          <p:nvPr/>
        </p:nvSpPr>
        <p:spPr bwMode="auto">
          <a:xfrm>
            <a:off x="810196" y="4137553"/>
            <a:ext cx="9793088" cy="2667414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446EAF2-E311-4E35-A6A7-DD23CA228DCC}"/>
              </a:ext>
            </a:extLst>
          </p:cNvPr>
          <p:cNvSpPr/>
          <p:nvPr/>
        </p:nvSpPr>
        <p:spPr bwMode="auto">
          <a:xfrm>
            <a:off x="823928" y="4270746"/>
            <a:ext cx="977935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Basic objectives and directions for the promotion of construction technology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Measures to promote and utilize construction technology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Construction technology information management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Supply and utilization of construction technology personnel and improvement of technical capabilities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Fostering of construction technology research institutes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Advancement of construction engineering industrial structure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Matters concerning support for overseas expansion and international exchange of construction engineering, etc.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Matters concerning support of construction engineering operators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Matters concerning environmental management of construction works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Matters concerning safety management and quality control of construction works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Other important matters concerning the promotion of construction technology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4531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DFB446-047F-4125-A8BC-A70B2E84E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97" y="1078669"/>
            <a:ext cx="10401762" cy="6554389"/>
          </a:xfrm>
        </p:spPr>
        <p:txBody>
          <a:bodyPr/>
          <a:lstStyle/>
          <a:p>
            <a:r>
              <a:rPr lang="en-US" altLang="ko-KR" dirty="0"/>
              <a:t>Article 20. Development of Construction Engineers </a:t>
            </a:r>
          </a:p>
          <a:p>
            <a:pPr marL="358775" lvl="1" indent="0">
              <a:buNone/>
            </a:pPr>
            <a:endParaRPr lang="en-US" altLang="ko-KR" sz="1600" dirty="0"/>
          </a:p>
          <a:p>
            <a:pPr lvl="1"/>
            <a:r>
              <a:rPr lang="en-US" altLang="ko-KR" b="1" dirty="0"/>
              <a:t>Purpose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719137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b="1" dirty="0"/>
              <a:t>Purpose of education and training for construction engineers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719137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 txBox="1">
            <a:spLocks/>
          </p:cNvSpPr>
          <p:nvPr/>
        </p:nvSpPr>
        <p:spPr bwMode="auto">
          <a:xfrm>
            <a:off x="630176" y="432259"/>
            <a:ext cx="9529893" cy="365130"/>
          </a:xfrm>
          <a:prstGeom prst="rect">
            <a:avLst/>
          </a:prstGeom>
          <a:noFill/>
          <a:ln w="50800">
            <a:noFill/>
            <a:prstDash val="sysDot"/>
            <a:miter lim="800000"/>
            <a:headEnd/>
            <a:tailEnd/>
          </a:ln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>
            <a:lvl1pPr marL="208250" indent="-2082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ClrTx/>
              <a:buFontTx/>
              <a:buNone/>
              <a:defRPr sz="2400" b="1" kern="1200" baseline="0">
                <a:solidFill>
                  <a:srgbClr val="C00000"/>
                </a:solidFill>
                <a:latin typeface="Arial" panose="020B0604020202020204" pitchFamily="34" charset="0"/>
                <a:ea typeface="HY견고딕" pitchFamily="18" charset="-127"/>
                <a:cs typeface="Arial" pitchFamily="34" charset="0"/>
              </a:defRPr>
            </a:lvl1pPr>
            <a:lvl2pPr marL="615693" indent="-2082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024947" indent="-21006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432392" indent="-21006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4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39835" indent="-199195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Construction Technology Promotion Act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503850"/>
              </p:ext>
            </p:extLst>
          </p:nvPr>
        </p:nvGraphicFramePr>
        <p:xfrm>
          <a:off x="378148" y="4284688"/>
          <a:ext cx="10099228" cy="29163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80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74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4987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Technical grade</a:t>
                      </a:r>
                      <a:endParaRPr kumimoji="1" lang="ko-KR" alt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Construction engineer who works on</a:t>
                      </a:r>
                      <a:r>
                        <a:rPr kumimoji="1" lang="en-US" altLang="ko-KR" sz="14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 design and construction, etc.</a:t>
                      </a:r>
                      <a:endParaRPr kumimoji="1" lang="ko-KR" alt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Construction engineer</a:t>
                      </a:r>
                      <a:r>
                        <a:rPr kumimoji="1" lang="en-US" altLang="ko-KR" sz="1400" b="1" kern="12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 who works quality management</a:t>
                      </a:r>
                      <a:endParaRPr kumimoji="1" lang="ko-KR" alt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Construction engineer who manages construction projects</a:t>
                      </a:r>
                      <a:endParaRPr kumimoji="1" lang="ko-KR" altLang="en-US" sz="14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334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Special</a:t>
                      </a:r>
                      <a:endParaRPr kumimoji="1" lang="ko-KR" altLang="en-US" sz="14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Capability index of 75 or higher</a:t>
                      </a:r>
                      <a:endParaRPr kumimoji="1" lang="ko-KR" altLang="en-US" sz="14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Capability index of 75 or higher</a:t>
                      </a:r>
                      <a:endParaRPr kumimoji="1" lang="ko-KR" altLang="en-US" sz="14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Capability index of 80 or higher</a:t>
                      </a:r>
                      <a:endParaRPr kumimoji="1" lang="ko-KR" altLang="en-US" sz="14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334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Advanced</a:t>
                      </a:r>
                      <a:endParaRPr kumimoji="1" lang="ko-KR" altLang="en-US" sz="14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Capability index below 75 ~ </a:t>
                      </a:r>
                    </a:p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65 or higher</a:t>
                      </a:r>
                      <a:endParaRPr kumimoji="1" lang="ko-KR" altLang="en-US" sz="14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Capability index below 75 ~ </a:t>
                      </a:r>
                    </a:p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65 or higher</a:t>
                      </a:r>
                      <a:endParaRPr kumimoji="1" lang="ko-KR" altLang="en-US" sz="14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Capability index below 80 ~ </a:t>
                      </a:r>
                    </a:p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70 or higher</a:t>
                      </a:r>
                      <a:endParaRPr kumimoji="1" lang="ko-KR" altLang="en-US" sz="14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334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Intermediate</a:t>
                      </a:r>
                      <a:endParaRPr kumimoji="1" lang="ko-KR" altLang="en-US" sz="14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Capability index below 65 ~ </a:t>
                      </a:r>
                    </a:p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55 or higher</a:t>
                      </a:r>
                      <a:endParaRPr kumimoji="1" lang="ko-KR" altLang="en-US" sz="14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Capability index below 65 ~ </a:t>
                      </a:r>
                    </a:p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55 or higher</a:t>
                      </a:r>
                      <a:endParaRPr kumimoji="1" lang="ko-KR" altLang="en-US" sz="14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Capability index below 70 ~ </a:t>
                      </a:r>
                    </a:p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60 or higher</a:t>
                      </a:r>
                      <a:endParaRPr kumimoji="1" lang="ko-KR" altLang="en-US" sz="14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334"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Basic</a:t>
                      </a:r>
                      <a:endParaRPr kumimoji="1" lang="ko-KR" altLang="en-US" sz="14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Capability index below 55 ~ </a:t>
                      </a:r>
                    </a:p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35 or higher</a:t>
                      </a:r>
                      <a:endParaRPr kumimoji="1" lang="ko-KR" altLang="en-US" sz="14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Capability index below 55 ~ </a:t>
                      </a:r>
                    </a:p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35 or higher</a:t>
                      </a:r>
                      <a:endParaRPr kumimoji="1" lang="ko-KR" altLang="en-US" sz="14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Capability index below 60 ~ </a:t>
                      </a:r>
                    </a:p>
                    <a:p>
                      <a:pPr algn="ctr" latinLnBrk="1"/>
                      <a:r>
                        <a:rPr kumimoji="1" lang="en-US" altLang="ko-KR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  <a:cs typeface="+mn-cs"/>
                        </a:rPr>
                        <a:t>40 or higher</a:t>
                      </a:r>
                      <a:endParaRPr kumimoji="1" lang="ko-KR" altLang="en-US" sz="14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Freeform 2662"/>
          <p:cNvSpPr>
            <a:spLocks noEditPoints="1"/>
          </p:cNvSpPr>
          <p:nvPr/>
        </p:nvSpPr>
        <p:spPr bwMode="auto">
          <a:xfrm>
            <a:off x="8163887" y="2804889"/>
            <a:ext cx="1248973" cy="1168769"/>
          </a:xfrm>
          <a:custGeom>
            <a:avLst/>
            <a:gdLst>
              <a:gd name="T0" fmla="*/ 140 w 985"/>
              <a:gd name="T1" fmla="*/ 604 h 873"/>
              <a:gd name="T2" fmla="*/ 4 w 985"/>
              <a:gd name="T3" fmla="*/ 793 h 873"/>
              <a:gd name="T4" fmla="*/ 0 w 985"/>
              <a:gd name="T5" fmla="*/ 816 h 873"/>
              <a:gd name="T6" fmla="*/ 9 w 985"/>
              <a:gd name="T7" fmla="*/ 838 h 873"/>
              <a:gd name="T8" fmla="*/ 41 w 985"/>
              <a:gd name="T9" fmla="*/ 863 h 873"/>
              <a:gd name="T10" fmla="*/ 61 w 985"/>
              <a:gd name="T11" fmla="*/ 865 h 873"/>
              <a:gd name="T12" fmla="*/ 74 w 985"/>
              <a:gd name="T13" fmla="*/ 856 h 873"/>
              <a:gd name="T14" fmla="*/ 214 w 985"/>
              <a:gd name="T15" fmla="*/ 652 h 873"/>
              <a:gd name="T16" fmla="*/ 228 w 985"/>
              <a:gd name="T17" fmla="*/ 607 h 873"/>
              <a:gd name="T18" fmla="*/ 221 w 985"/>
              <a:gd name="T19" fmla="*/ 541 h 873"/>
              <a:gd name="T20" fmla="*/ 801 w 985"/>
              <a:gd name="T21" fmla="*/ 547 h 873"/>
              <a:gd name="T22" fmla="*/ 735 w 985"/>
              <a:gd name="T23" fmla="*/ 604 h 873"/>
              <a:gd name="T24" fmla="*/ 678 w 985"/>
              <a:gd name="T25" fmla="*/ 670 h 873"/>
              <a:gd name="T26" fmla="*/ 374 w 985"/>
              <a:gd name="T27" fmla="*/ 188 h 873"/>
              <a:gd name="T28" fmla="*/ 368 w 985"/>
              <a:gd name="T29" fmla="*/ 171 h 873"/>
              <a:gd name="T30" fmla="*/ 343 w 985"/>
              <a:gd name="T31" fmla="*/ 142 h 873"/>
              <a:gd name="T32" fmla="*/ 317 w 985"/>
              <a:gd name="T33" fmla="*/ 134 h 873"/>
              <a:gd name="T34" fmla="*/ 131 w 985"/>
              <a:gd name="T35" fmla="*/ 132 h 873"/>
              <a:gd name="T36" fmla="*/ 120 w 985"/>
              <a:gd name="T37" fmla="*/ 134 h 873"/>
              <a:gd name="T38" fmla="*/ 101 w 985"/>
              <a:gd name="T39" fmla="*/ 151 h 873"/>
              <a:gd name="T40" fmla="*/ 19 w 985"/>
              <a:gd name="T41" fmla="*/ 287 h 873"/>
              <a:gd name="T42" fmla="*/ 6 w 985"/>
              <a:gd name="T43" fmla="*/ 324 h 873"/>
              <a:gd name="T44" fmla="*/ 9 w 985"/>
              <a:gd name="T45" fmla="*/ 339 h 873"/>
              <a:gd name="T46" fmla="*/ 127 w 985"/>
              <a:gd name="T47" fmla="*/ 405 h 873"/>
              <a:gd name="T48" fmla="*/ 118 w 985"/>
              <a:gd name="T49" fmla="*/ 433 h 873"/>
              <a:gd name="T50" fmla="*/ 122 w 985"/>
              <a:gd name="T51" fmla="*/ 460 h 873"/>
              <a:gd name="T52" fmla="*/ 136 w 985"/>
              <a:gd name="T53" fmla="*/ 473 h 873"/>
              <a:gd name="T54" fmla="*/ 354 w 985"/>
              <a:gd name="T55" fmla="*/ 591 h 873"/>
              <a:gd name="T56" fmla="*/ 356 w 985"/>
              <a:gd name="T57" fmla="*/ 838 h 873"/>
              <a:gd name="T58" fmla="*/ 367 w 985"/>
              <a:gd name="T59" fmla="*/ 856 h 873"/>
              <a:gd name="T60" fmla="*/ 387 w 985"/>
              <a:gd name="T61" fmla="*/ 863 h 873"/>
              <a:gd name="T62" fmla="*/ 409 w 985"/>
              <a:gd name="T63" fmla="*/ 862 h 873"/>
              <a:gd name="T64" fmla="*/ 427 w 985"/>
              <a:gd name="T65" fmla="*/ 851 h 873"/>
              <a:gd name="T66" fmla="*/ 435 w 985"/>
              <a:gd name="T67" fmla="*/ 830 h 873"/>
              <a:gd name="T68" fmla="*/ 435 w 985"/>
              <a:gd name="T69" fmla="*/ 587 h 873"/>
              <a:gd name="T70" fmla="*/ 648 w 985"/>
              <a:gd name="T71" fmla="*/ 712 h 873"/>
              <a:gd name="T72" fmla="*/ 613 w 985"/>
              <a:gd name="T73" fmla="*/ 736 h 873"/>
              <a:gd name="T74" fmla="*/ 560 w 985"/>
              <a:gd name="T75" fmla="*/ 753 h 873"/>
              <a:gd name="T76" fmla="*/ 519 w 985"/>
              <a:gd name="T77" fmla="*/ 766 h 873"/>
              <a:gd name="T78" fmla="*/ 492 w 985"/>
              <a:gd name="T79" fmla="*/ 797 h 873"/>
              <a:gd name="T80" fmla="*/ 462 w 985"/>
              <a:gd name="T81" fmla="*/ 871 h 873"/>
              <a:gd name="T82" fmla="*/ 801 w 985"/>
              <a:gd name="T83" fmla="*/ 547 h 873"/>
              <a:gd name="T84" fmla="*/ 149 w 985"/>
              <a:gd name="T85" fmla="*/ 212 h 873"/>
              <a:gd name="T86" fmla="*/ 271 w 985"/>
              <a:gd name="T87" fmla="*/ 436 h 873"/>
              <a:gd name="T88" fmla="*/ 271 w 985"/>
              <a:gd name="T89" fmla="*/ 436 h 873"/>
              <a:gd name="T90" fmla="*/ 440 w 985"/>
              <a:gd name="T91" fmla="*/ 169 h 873"/>
              <a:gd name="T92" fmla="*/ 479 w 985"/>
              <a:gd name="T93" fmla="*/ 147 h 873"/>
              <a:gd name="T94" fmla="*/ 499 w 985"/>
              <a:gd name="T95" fmla="*/ 103 h 873"/>
              <a:gd name="T96" fmla="*/ 499 w 985"/>
              <a:gd name="T97" fmla="*/ 68 h 873"/>
              <a:gd name="T98" fmla="*/ 479 w 985"/>
              <a:gd name="T99" fmla="*/ 26 h 873"/>
              <a:gd name="T100" fmla="*/ 440 w 985"/>
              <a:gd name="T101" fmla="*/ 2 h 873"/>
              <a:gd name="T102" fmla="*/ 409 w 985"/>
              <a:gd name="T103" fmla="*/ 2 h 873"/>
              <a:gd name="T104" fmla="*/ 370 w 985"/>
              <a:gd name="T105" fmla="*/ 26 h 873"/>
              <a:gd name="T106" fmla="*/ 348 w 985"/>
              <a:gd name="T107" fmla="*/ 68 h 873"/>
              <a:gd name="T108" fmla="*/ 348 w 985"/>
              <a:gd name="T109" fmla="*/ 103 h 873"/>
              <a:gd name="T110" fmla="*/ 370 w 985"/>
              <a:gd name="T111" fmla="*/ 147 h 873"/>
              <a:gd name="T112" fmla="*/ 409 w 985"/>
              <a:gd name="T113" fmla="*/ 169 h 873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985"/>
              <a:gd name="T172" fmla="*/ 0 h 873"/>
              <a:gd name="T173" fmla="*/ 985 w 985"/>
              <a:gd name="T174" fmla="*/ 873 h 873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985" h="873">
                <a:moveTo>
                  <a:pt x="221" y="541"/>
                </a:moveTo>
                <a:lnTo>
                  <a:pt x="123" y="486"/>
                </a:lnTo>
                <a:lnTo>
                  <a:pt x="140" y="604"/>
                </a:lnTo>
                <a:lnTo>
                  <a:pt x="4" y="793"/>
                </a:lnTo>
                <a:lnTo>
                  <a:pt x="0" y="801"/>
                </a:lnTo>
                <a:lnTo>
                  <a:pt x="0" y="808"/>
                </a:lnTo>
                <a:lnTo>
                  <a:pt x="0" y="816"/>
                </a:lnTo>
                <a:lnTo>
                  <a:pt x="2" y="823"/>
                </a:lnTo>
                <a:lnTo>
                  <a:pt x="4" y="830"/>
                </a:lnTo>
                <a:lnTo>
                  <a:pt x="9" y="838"/>
                </a:lnTo>
                <a:lnTo>
                  <a:pt x="20" y="851"/>
                </a:lnTo>
                <a:lnTo>
                  <a:pt x="33" y="862"/>
                </a:lnTo>
                <a:lnTo>
                  <a:pt x="41" y="863"/>
                </a:lnTo>
                <a:lnTo>
                  <a:pt x="48" y="865"/>
                </a:lnTo>
                <a:lnTo>
                  <a:pt x="55" y="867"/>
                </a:lnTo>
                <a:lnTo>
                  <a:pt x="61" y="865"/>
                </a:lnTo>
                <a:lnTo>
                  <a:pt x="68" y="862"/>
                </a:lnTo>
                <a:lnTo>
                  <a:pt x="74" y="856"/>
                </a:lnTo>
                <a:lnTo>
                  <a:pt x="149" y="746"/>
                </a:lnTo>
                <a:lnTo>
                  <a:pt x="214" y="652"/>
                </a:lnTo>
                <a:lnTo>
                  <a:pt x="219" y="641"/>
                </a:lnTo>
                <a:lnTo>
                  <a:pt x="225" y="624"/>
                </a:lnTo>
                <a:lnTo>
                  <a:pt x="228" y="607"/>
                </a:lnTo>
                <a:lnTo>
                  <a:pt x="228" y="591"/>
                </a:lnTo>
                <a:lnTo>
                  <a:pt x="221" y="541"/>
                </a:lnTo>
                <a:close/>
                <a:moveTo>
                  <a:pt x="801" y="547"/>
                </a:moveTo>
                <a:lnTo>
                  <a:pt x="801" y="547"/>
                </a:lnTo>
                <a:lnTo>
                  <a:pt x="786" y="558"/>
                </a:lnTo>
                <a:lnTo>
                  <a:pt x="755" y="585"/>
                </a:lnTo>
                <a:lnTo>
                  <a:pt x="735" y="604"/>
                </a:lnTo>
                <a:lnTo>
                  <a:pt x="715" y="624"/>
                </a:lnTo>
                <a:lnTo>
                  <a:pt x="696" y="646"/>
                </a:lnTo>
                <a:lnTo>
                  <a:pt x="678" y="670"/>
                </a:lnTo>
                <a:lnTo>
                  <a:pt x="462" y="547"/>
                </a:lnTo>
                <a:lnTo>
                  <a:pt x="374" y="188"/>
                </a:lnTo>
                <a:lnTo>
                  <a:pt x="372" y="178"/>
                </a:lnTo>
                <a:lnTo>
                  <a:pt x="368" y="171"/>
                </a:lnTo>
                <a:lnTo>
                  <a:pt x="363" y="160"/>
                </a:lnTo>
                <a:lnTo>
                  <a:pt x="356" y="151"/>
                </a:lnTo>
                <a:lnTo>
                  <a:pt x="343" y="142"/>
                </a:lnTo>
                <a:lnTo>
                  <a:pt x="335" y="138"/>
                </a:lnTo>
                <a:lnTo>
                  <a:pt x="328" y="136"/>
                </a:lnTo>
                <a:lnTo>
                  <a:pt x="317" y="134"/>
                </a:lnTo>
                <a:lnTo>
                  <a:pt x="308" y="134"/>
                </a:lnTo>
                <a:lnTo>
                  <a:pt x="131" y="132"/>
                </a:lnTo>
                <a:lnTo>
                  <a:pt x="127" y="132"/>
                </a:lnTo>
                <a:lnTo>
                  <a:pt x="120" y="134"/>
                </a:lnTo>
                <a:lnTo>
                  <a:pt x="111" y="140"/>
                </a:lnTo>
                <a:lnTo>
                  <a:pt x="105" y="145"/>
                </a:lnTo>
                <a:lnTo>
                  <a:pt x="101" y="151"/>
                </a:lnTo>
                <a:lnTo>
                  <a:pt x="19" y="287"/>
                </a:lnTo>
                <a:lnTo>
                  <a:pt x="11" y="302"/>
                </a:lnTo>
                <a:lnTo>
                  <a:pt x="6" y="315"/>
                </a:lnTo>
                <a:lnTo>
                  <a:pt x="6" y="324"/>
                </a:lnTo>
                <a:lnTo>
                  <a:pt x="6" y="331"/>
                </a:lnTo>
                <a:lnTo>
                  <a:pt x="7" y="335"/>
                </a:lnTo>
                <a:lnTo>
                  <a:pt x="9" y="339"/>
                </a:lnTo>
                <a:lnTo>
                  <a:pt x="13" y="340"/>
                </a:lnTo>
                <a:lnTo>
                  <a:pt x="127" y="405"/>
                </a:lnTo>
                <a:lnTo>
                  <a:pt x="123" y="414"/>
                </a:lnTo>
                <a:lnTo>
                  <a:pt x="120" y="421"/>
                </a:lnTo>
                <a:lnTo>
                  <a:pt x="118" y="433"/>
                </a:lnTo>
                <a:lnTo>
                  <a:pt x="118" y="444"/>
                </a:lnTo>
                <a:lnTo>
                  <a:pt x="120" y="455"/>
                </a:lnTo>
                <a:lnTo>
                  <a:pt x="122" y="460"/>
                </a:lnTo>
                <a:lnTo>
                  <a:pt x="125" y="466"/>
                </a:lnTo>
                <a:lnTo>
                  <a:pt x="131" y="469"/>
                </a:lnTo>
                <a:lnTo>
                  <a:pt x="136" y="473"/>
                </a:lnTo>
                <a:lnTo>
                  <a:pt x="354" y="591"/>
                </a:lnTo>
                <a:lnTo>
                  <a:pt x="354" y="828"/>
                </a:lnTo>
                <a:lnTo>
                  <a:pt x="356" y="838"/>
                </a:lnTo>
                <a:lnTo>
                  <a:pt x="357" y="845"/>
                </a:lnTo>
                <a:lnTo>
                  <a:pt x="361" y="851"/>
                </a:lnTo>
                <a:lnTo>
                  <a:pt x="367" y="856"/>
                </a:lnTo>
                <a:lnTo>
                  <a:pt x="372" y="860"/>
                </a:lnTo>
                <a:lnTo>
                  <a:pt x="379" y="862"/>
                </a:lnTo>
                <a:lnTo>
                  <a:pt x="387" y="863"/>
                </a:lnTo>
                <a:lnTo>
                  <a:pt x="394" y="863"/>
                </a:lnTo>
                <a:lnTo>
                  <a:pt x="402" y="863"/>
                </a:lnTo>
                <a:lnTo>
                  <a:pt x="409" y="862"/>
                </a:lnTo>
                <a:lnTo>
                  <a:pt x="416" y="860"/>
                </a:lnTo>
                <a:lnTo>
                  <a:pt x="422" y="856"/>
                </a:lnTo>
                <a:lnTo>
                  <a:pt x="427" y="851"/>
                </a:lnTo>
                <a:lnTo>
                  <a:pt x="431" y="845"/>
                </a:lnTo>
                <a:lnTo>
                  <a:pt x="435" y="838"/>
                </a:lnTo>
                <a:lnTo>
                  <a:pt x="435" y="830"/>
                </a:lnTo>
                <a:lnTo>
                  <a:pt x="435" y="692"/>
                </a:lnTo>
                <a:lnTo>
                  <a:pt x="435" y="587"/>
                </a:lnTo>
                <a:lnTo>
                  <a:pt x="530" y="644"/>
                </a:lnTo>
                <a:lnTo>
                  <a:pt x="648" y="712"/>
                </a:lnTo>
                <a:lnTo>
                  <a:pt x="630" y="725"/>
                </a:lnTo>
                <a:lnTo>
                  <a:pt x="613" y="736"/>
                </a:lnTo>
                <a:lnTo>
                  <a:pt x="599" y="744"/>
                </a:lnTo>
                <a:lnTo>
                  <a:pt x="586" y="749"/>
                </a:lnTo>
                <a:lnTo>
                  <a:pt x="560" y="753"/>
                </a:lnTo>
                <a:lnTo>
                  <a:pt x="538" y="757"/>
                </a:lnTo>
                <a:lnTo>
                  <a:pt x="529" y="760"/>
                </a:lnTo>
                <a:lnTo>
                  <a:pt x="519" y="766"/>
                </a:lnTo>
                <a:lnTo>
                  <a:pt x="510" y="773"/>
                </a:lnTo>
                <a:lnTo>
                  <a:pt x="501" y="782"/>
                </a:lnTo>
                <a:lnTo>
                  <a:pt x="492" y="797"/>
                </a:lnTo>
                <a:lnTo>
                  <a:pt x="483" y="817"/>
                </a:lnTo>
                <a:lnTo>
                  <a:pt x="473" y="841"/>
                </a:lnTo>
                <a:lnTo>
                  <a:pt x="462" y="871"/>
                </a:lnTo>
                <a:lnTo>
                  <a:pt x="985" y="873"/>
                </a:lnTo>
                <a:lnTo>
                  <a:pt x="801" y="547"/>
                </a:lnTo>
                <a:close/>
                <a:moveTo>
                  <a:pt x="153" y="368"/>
                </a:moveTo>
                <a:lnTo>
                  <a:pt x="83" y="326"/>
                </a:lnTo>
                <a:lnTo>
                  <a:pt x="149" y="212"/>
                </a:lnTo>
                <a:lnTo>
                  <a:pt x="243" y="210"/>
                </a:lnTo>
                <a:lnTo>
                  <a:pt x="153" y="368"/>
                </a:lnTo>
                <a:close/>
                <a:moveTo>
                  <a:pt x="271" y="436"/>
                </a:moveTo>
                <a:lnTo>
                  <a:pt x="335" y="337"/>
                </a:lnTo>
                <a:lnTo>
                  <a:pt x="378" y="499"/>
                </a:lnTo>
                <a:lnTo>
                  <a:pt x="271" y="436"/>
                </a:lnTo>
                <a:close/>
                <a:moveTo>
                  <a:pt x="424" y="171"/>
                </a:moveTo>
                <a:lnTo>
                  <a:pt x="424" y="171"/>
                </a:lnTo>
                <a:lnTo>
                  <a:pt x="440" y="169"/>
                </a:lnTo>
                <a:lnTo>
                  <a:pt x="455" y="164"/>
                </a:lnTo>
                <a:lnTo>
                  <a:pt x="468" y="156"/>
                </a:lnTo>
                <a:lnTo>
                  <a:pt x="479" y="147"/>
                </a:lnTo>
                <a:lnTo>
                  <a:pt x="488" y="134"/>
                </a:lnTo>
                <a:lnTo>
                  <a:pt x="495" y="119"/>
                </a:lnTo>
                <a:lnTo>
                  <a:pt x="499" y="103"/>
                </a:lnTo>
                <a:lnTo>
                  <a:pt x="501" y="86"/>
                </a:lnTo>
                <a:lnTo>
                  <a:pt x="499" y="68"/>
                </a:lnTo>
                <a:lnTo>
                  <a:pt x="495" y="53"/>
                </a:lnTo>
                <a:lnTo>
                  <a:pt x="488" y="38"/>
                </a:lnTo>
                <a:lnTo>
                  <a:pt x="479" y="26"/>
                </a:lnTo>
                <a:lnTo>
                  <a:pt x="468" y="15"/>
                </a:lnTo>
                <a:lnTo>
                  <a:pt x="455" y="7"/>
                </a:lnTo>
                <a:lnTo>
                  <a:pt x="440" y="2"/>
                </a:lnTo>
                <a:lnTo>
                  <a:pt x="424" y="0"/>
                </a:lnTo>
                <a:lnTo>
                  <a:pt x="409" y="2"/>
                </a:lnTo>
                <a:lnTo>
                  <a:pt x="394" y="7"/>
                </a:lnTo>
                <a:lnTo>
                  <a:pt x="381" y="15"/>
                </a:lnTo>
                <a:lnTo>
                  <a:pt x="370" y="26"/>
                </a:lnTo>
                <a:lnTo>
                  <a:pt x="361" y="38"/>
                </a:lnTo>
                <a:lnTo>
                  <a:pt x="354" y="53"/>
                </a:lnTo>
                <a:lnTo>
                  <a:pt x="348" y="68"/>
                </a:lnTo>
                <a:lnTo>
                  <a:pt x="346" y="86"/>
                </a:lnTo>
                <a:lnTo>
                  <a:pt x="348" y="103"/>
                </a:lnTo>
                <a:lnTo>
                  <a:pt x="354" y="119"/>
                </a:lnTo>
                <a:lnTo>
                  <a:pt x="361" y="134"/>
                </a:lnTo>
                <a:lnTo>
                  <a:pt x="370" y="147"/>
                </a:lnTo>
                <a:lnTo>
                  <a:pt x="381" y="156"/>
                </a:lnTo>
                <a:lnTo>
                  <a:pt x="394" y="164"/>
                </a:lnTo>
                <a:lnTo>
                  <a:pt x="409" y="169"/>
                </a:lnTo>
                <a:lnTo>
                  <a:pt x="424" y="171"/>
                </a:lnTo>
                <a:close/>
              </a:path>
            </a:pathLst>
          </a:custGeom>
          <a:solidFill>
            <a:srgbClr val="2521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E5BD5B-6F66-403E-B2E0-608BC6A96BCE}"/>
              </a:ext>
            </a:extLst>
          </p:cNvPr>
          <p:cNvSpPr/>
          <p:nvPr/>
        </p:nvSpPr>
        <p:spPr bwMode="auto">
          <a:xfrm>
            <a:off x="810196" y="2088443"/>
            <a:ext cx="8640960" cy="543178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46EAF2-E311-4E35-A6A7-DD23CA228DCC}"/>
              </a:ext>
            </a:extLst>
          </p:cNvPr>
          <p:cNvSpPr/>
          <p:nvPr/>
        </p:nvSpPr>
        <p:spPr bwMode="auto">
          <a:xfrm>
            <a:off x="823928" y="2215832"/>
            <a:ext cx="89872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For the efficient utilization and the improvement of technical capabilities of construction engineers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E5BD5B-6F66-403E-B2E0-608BC6A96BCE}"/>
              </a:ext>
            </a:extLst>
          </p:cNvPr>
          <p:cNvSpPr/>
          <p:nvPr/>
        </p:nvSpPr>
        <p:spPr bwMode="auto">
          <a:xfrm>
            <a:off x="810196" y="3168562"/>
            <a:ext cx="6228692" cy="759217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46EAF2-E311-4E35-A6A7-DD23CA228DCC}"/>
              </a:ext>
            </a:extLst>
          </p:cNvPr>
          <p:cNvSpPr/>
          <p:nvPr/>
        </p:nvSpPr>
        <p:spPr bwMode="auto">
          <a:xfrm>
            <a:off x="823928" y="3295952"/>
            <a:ext cx="75471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In order to acquire the knowledge and skills for performing business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Use to calculate educational and training performance grades</a:t>
            </a: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1250">
                    <a:schemeClr val="tx1">
                      <a:lumMod val="95000"/>
                      <a:lumOff val="5000"/>
                    </a:schemeClr>
                  </a:gs>
                </a:gsLst>
                <a:lin ang="0" scaled="0"/>
              </a:gradFill>
              <a:latin typeface="+mn-lt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0531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DFB446-047F-4125-A8BC-A70B2E84E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97" y="1078669"/>
            <a:ext cx="10401762" cy="6554389"/>
          </a:xfrm>
        </p:spPr>
        <p:txBody>
          <a:bodyPr/>
          <a:lstStyle/>
          <a:p>
            <a:r>
              <a:rPr lang="en-US" altLang="ko-KR" dirty="0"/>
              <a:t>Construction Quality and Safety Management</a:t>
            </a:r>
            <a:endParaRPr lang="en-US" altLang="ko-KR" sz="1600" dirty="0"/>
          </a:p>
          <a:p>
            <a:pPr lvl="1"/>
            <a:endParaRPr lang="en-US" altLang="ko-KR" b="1" dirty="0"/>
          </a:p>
          <a:p>
            <a:pPr lvl="1"/>
            <a:r>
              <a:rPr lang="en-US" altLang="ko-KR" b="1" dirty="0"/>
              <a:t>Article 55. Construction quality management</a:t>
            </a:r>
            <a:r>
              <a:rPr lang="ko-KR" altLang="en-US" b="1" dirty="0"/>
              <a:t> 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719137" lvl="2" indent="0">
              <a:buNone/>
            </a:pPr>
            <a:r>
              <a:rPr lang="en-US" altLang="ko-KR" dirty="0"/>
              <a:t>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sz="800" b="1" dirty="0"/>
          </a:p>
          <a:p>
            <a:pPr lvl="1"/>
            <a:endParaRPr lang="en-US" altLang="ko-KR" b="1" dirty="0"/>
          </a:p>
          <a:p>
            <a:pPr lvl="1"/>
            <a:r>
              <a:rPr lang="en-US" altLang="ko-KR" b="1" dirty="0"/>
              <a:t>Article 56. Accounting and execution of quality management costs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sz="800" b="1" dirty="0"/>
          </a:p>
          <a:p>
            <a:pPr lvl="1"/>
            <a:r>
              <a:rPr lang="en-US" altLang="ko-KR" b="1" dirty="0"/>
              <a:t>Article</a:t>
            </a:r>
            <a:r>
              <a:rPr lang="ko-KR" altLang="en-US" b="1" dirty="0"/>
              <a:t> </a:t>
            </a:r>
            <a:r>
              <a:rPr lang="en-US" altLang="ko-KR" b="1" dirty="0"/>
              <a:t>57.</a:t>
            </a:r>
            <a:r>
              <a:rPr lang="ko-KR" altLang="en-US" b="1" dirty="0"/>
              <a:t> </a:t>
            </a:r>
            <a:r>
              <a:rPr lang="en-US" altLang="ko-KR" b="1" dirty="0"/>
              <a:t>Ensuring the quality of construction materials and components</a:t>
            </a:r>
            <a:endParaRPr lang="en-US" altLang="ko-K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 txBox="1">
            <a:spLocks/>
          </p:cNvSpPr>
          <p:nvPr/>
        </p:nvSpPr>
        <p:spPr bwMode="auto">
          <a:xfrm>
            <a:off x="630176" y="432259"/>
            <a:ext cx="9529893" cy="365130"/>
          </a:xfrm>
          <a:prstGeom prst="rect">
            <a:avLst/>
          </a:prstGeom>
          <a:noFill/>
          <a:ln w="50800">
            <a:noFill/>
            <a:prstDash val="sysDot"/>
            <a:miter lim="800000"/>
            <a:headEnd/>
            <a:tailEnd/>
          </a:ln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>
            <a:lvl1pPr marL="208250" indent="-2082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ClrTx/>
              <a:buFontTx/>
              <a:buNone/>
              <a:defRPr sz="2400" b="1" kern="1200" baseline="0">
                <a:solidFill>
                  <a:srgbClr val="C00000"/>
                </a:solidFill>
                <a:latin typeface="Arial" panose="020B0604020202020204" pitchFamily="34" charset="0"/>
                <a:ea typeface="HY견고딕" pitchFamily="18" charset="-127"/>
                <a:cs typeface="Arial" pitchFamily="34" charset="0"/>
              </a:defRPr>
            </a:lvl1pPr>
            <a:lvl2pPr marL="615693" indent="-2082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024947" indent="-21006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432392" indent="-21006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4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39835" indent="-199195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Construction Technology Promotion Act</a:t>
            </a:r>
            <a:endParaRPr lang="ko-KR" altLang="en-US" dirty="0"/>
          </a:p>
        </p:txBody>
      </p:sp>
      <p:grpSp>
        <p:nvGrpSpPr>
          <p:cNvPr id="12" name="그룹 3316"/>
          <p:cNvGrpSpPr>
            <a:grpSpLocks/>
          </p:cNvGrpSpPr>
          <p:nvPr/>
        </p:nvGrpSpPr>
        <p:grpSpPr bwMode="auto">
          <a:xfrm>
            <a:off x="8867554" y="1087578"/>
            <a:ext cx="1620180" cy="802880"/>
            <a:chOff x="1876426" y="1343025"/>
            <a:chExt cx="1066800" cy="677863"/>
          </a:xfrm>
        </p:grpSpPr>
        <p:sp>
          <p:nvSpPr>
            <p:cNvPr id="13" name="Freeform 2584"/>
            <p:cNvSpPr>
              <a:spLocks/>
            </p:cNvSpPr>
            <p:nvPr/>
          </p:nvSpPr>
          <p:spPr bwMode="auto">
            <a:xfrm>
              <a:off x="2774951" y="1725613"/>
              <a:ext cx="133350" cy="134938"/>
            </a:xfrm>
            <a:custGeom>
              <a:avLst/>
              <a:gdLst>
                <a:gd name="T0" fmla="*/ 84 w 84"/>
                <a:gd name="T1" fmla="*/ 0 h 85"/>
                <a:gd name="T2" fmla="*/ 0 w 84"/>
                <a:gd name="T3" fmla="*/ 0 h 85"/>
                <a:gd name="T4" fmla="*/ 0 w 84"/>
                <a:gd name="T5" fmla="*/ 85 h 85"/>
                <a:gd name="T6" fmla="*/ 84 w 84"/>
                <a:gd name="T7" fmla="*/ 85 h 85"/>
                <a:gd name="T8" fmla="*/ 84 w 84"/>
                <a:gd name="T9" fmla="*/ 0 h 85"/>
                <a:gd name="T10" fmla="*/ 84 w 84"/>
                <a:gd name="T11" fmla="*/ 0 h 8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4"/>
                <a:gd name="T19" fmla="*/ 0 h 85"/>
                <a:gd name="T20" fmla="*/ 84 w 84"/>
                <a:gd name="T21" fmla="*/ 85 h 8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4" h="85">
                  <a:moveTo>
                    <a:pt x="84" y="0"/>
                  </a:moveTo>
                  <a:lnTo>
                    <a:pt x="0" y="0"/>
                  </a:lnTo>
                  <a:lnTo>
                    <a:pt x="0" y="85"/>
                  </a:lnTo>
                  <a:lnTo>
                    <a:pt x="84" y="8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Freeform 2585"/>
            <p:cNvSpPr>
              <a:spLocks/>
            </p:cNvSpPr>
            <p:nvPr/>
          </p:nvSpPr>
          <p:spPr bwMode="auto">
            <a:xfrm>
              <a:off x="2630488" y="1725613"/>
              <a:ext cx="131763" cy="134938"/>
            </a:xfrm>
            <a:custGeom>
              <a:avLst/>
              <a:gdLst>
                <a:gd name="T0" fmla="*/ 83 w 83"/>
                <a:gd name="T1" fmla="*/ 0 h 85"/>
                <a:gd name="T2" fmla="*/ 0 w 83"/>
                <a:gd name="T3" fmla="*/ 0 h 85"/>
                <a:gd name="T4" fmla="*/ 0 w 83"/>
                <a:gd name="T5" fmla="*/ 85 h 85"/>
                <a:gd name="T6" fmla="*/ 83 w 83"/>
                <a:gd name="T7" fmla="*/ 85 h 85"/>
                <a:gd name="T8" fmla="*/ 83 w 83"/>
                <a:gd name="T9" fmla="*/ 0 h 85"/>
                <a:gd name="T10" fmla="*/ 83 w 83"/>
                <a:gd name="T11" fmla="*/ 0 h 8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3"/>
                <a:gd name="T19" fmla="*/ 0 h 85"/>
                <a:gd name="T20" fmla="*/ 83 w 83"/>
                <a:gd name="T21" fmla="*/ 85 h 8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3" h="85">
                  <a:moveTo>
                    <a:pt x="83" y="0"/>
                  </a:moveTo>
                  <a:lnTo>
                    <a:pt x="0" y="0"/>
                  </a:lnTo>
                  <a:lnTo>
                    <a:pt x="0" y="85"/>
                  </a:lnTo>
                  <a:lnTo>
                    <a:pt x="83" y="8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2586"/>
            <p:cNvSpPr>
              <a:spLocks/>
            </p:cNvSpPr>
            <p:nvPr/>
          </p:nvSpPr>
          <p:spPr bwMode="auto">
            <a:xfrm>
              <a:off x="2774951" y="1579563"/>
              <a:ext cx="133350" cy="134938"/>
            </a:xfrm>
            <a:custGeom>
              <a:avLst/>
              <a:gdLst>
                <a:gd name="T0" fmla="*/ 84 w 84"/>
                <a:gd name="T1" fmla="*/ 0 h 85"/>
                <a:gd name="T2" fmla="*/ 0 w 84"/>
                <a:gd name="T3" fmla="*/ 0 h 85"/>
                <a:gd name="T4" fmla="*/ 0 w 84"/>
                <a:gd name="T5" fmla="*/ 85 h 85"/>
                <a:gd name="T6" fmla="*/ 84 w 84"/>
                <a:gd name="T7" fmla="*/ 85 h 85"/>
                <a:gd name="T8" fmla="*/ 84 w 84"/>
                <a:gd name="T9" fmla="*/ 0 h 85"/>
                <a:gd name="T10" fmla="*/ 84 w 84"/>
                <a:gd name="T11" fmla="*/ 0 h 8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4"/>
                <a:gd name="T19" fmla="*/ 0 h 85"/>
                <a:gd name="T20" fmla="*/ 84 w 84"/>
                <a:gd name="T21" fmla="*/ 85 h 8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4" h="85">
                  <a:moveTo>
                    <a:pt x="84" y="0"/>
                  </a:moveTo>
                  <a:lnTo>
                    <a:pt x="0" y="0"/>
                  </a:lnTo>
                  <a:lnTo>
                    <a:pt x="0" y="85"/>
                  </a:lnTo>
                  <a:lnTo>
                    <a:pt x="84" y="8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Freeform 2587"/>
            <p:cNvSpPr>
              <a:spLocks/>
            </p:cNvSpPr>
            <p:nvPr/>
          </p:nvSpPr>
          <p:spPr bwMode="auto">
            <a:xfrm>
              <a:off x="2630488" y="1579563"/>
              <a:ext cx="131763" cy="134938"/>
            </a:xfrm>
            <a:custGeom>
              <a:avLst/>
              <a:gdLst>
                <a:gd name="T0" fmla="*/ 83 w 83"/>
                <a:gd name="T1" fmla="*/ 0 h 85"/>
                <a:gd name="T2" fmla="*/ 0 w 83"/>
                <a:gd name="T3" fmla="*/ 0 h 85"/>
                <a:gd name="T4" fmla="*/ 0 w 83"/>
                <a:gd name="T5" fmla="*/ 85 h 85"/>
                <a:gd name="T6" fmla="*/ 83 w 83"/>
                <a:gd name="T7" fmla="*/ 85 h 85"/>
                <a:gd name="T8" fmla="*/ 83 w 83"/>
                <a:gd name="T9" fmla="*/ 0 h 85"/>
                <a:gd name="T10" fmla="*/ 83 w 83"/>
                <a:gd name="T11" fmla="*/ 0 h 8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3"/>
                <a:gd name="T19" fmla="*/ 0 h 85"/>
                <a:gd name="T20" fmla="*/ 83 w 83"/>
                <a:gd name="T21" fmla="*/ 85 h 8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3" h="85">
                  <a:moveTo>
                    <a:pt x="83" y="0"/>
                  </a:moveTo>
                  <a:lnTo>
                    <a:pt x="0" y="0"/>
                  </a:lnTo>
                  <a:lnTo>
                    <a:pt x="0" y="85"/>
                  </a:lnTo>
                  <a:lnTo>
                    <a:pt x="83" y="8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Freeform 2588"/>
            <p:cNvSpPr>
              <a:spLocks/>
            </p:cNvSpPr>
            <p:nvPr/>
          </p:nvSpPr>
          <p:spPr bwMode="auto">
            <a:xfrm>
              <a:off x="2168526" y="1343025"/>
              <a:ext cx="65088" cy="139700"/>
            </a:xfrm>
            <a:custGeom>
              <a:avLst/>
              <a:gdLst>
                <a:gd name="T0" fmla="*/ 0 w 41"/>
                <a:gd name="T1" fmla="*/ 15 h 88"/>
                <a:gd name="T2" fmla="*/ 0 w 41"/>
                <a:gd name="T3" fmla="*/ 15 h 88"/>
                <a:gd name="T4" fmla="*/ 0 w 41"/>
                <a:gd name="T5" fmla="*/ 88 h 88"/>
                <a:gd name="T6" fmla="*/ 41 w 41"/>
                <a:gd name="T7" fmla="*/ 88 h 88"/>
                <a:gd name="T8" fmla="*/ 41 w 41"/>
                <a:gd name="T9" fmla="*/ 46 h 88"/>
                <a:gd name="T10" fmla="*/ 39 w 41"/>
                <a:gd name="T11" fmla="*/ 46 h 88"/>
                <a:gd name="T12" fmla="*/ 39 w 41"/>
                <a:gd name="T13" fmla="*/ 46 h 88"/>
                <a:gd name="T14" fmla="*/ 34 w 41"/>
                <a:gd name="T15" fmla="*/ 44 h 88"/>
                <a:gd name="T16" fmla="*/ 28 w 41"/>
                <a:gd name="T17" fmla="*/ 41 h 88"/>
                <a:gd name="T18" fmla="*/ 24 w 41"/>
                <a:gd name="T19" fmla="*/ 37 h 88"/>
                <a:gd name="T20" fmla="*/ 22 w 41"/>
                <a:gd name="T21" fmla="*/ 30 h 88"/>
                <a:gd name="T22" fmla="*/ 22 w 41"/>
                <a:gd name="T23" fmla="*/ 30 h 88"/>
                <a:gd name="T24" fmla="*/ 22 w 41"/>
                <a:gd name="T25" fmla="*/ 30 h 88"/>
                <a:gd name="T26" fmla="*/ 24 w 41"/>
                <a:gd name="T27" fmla="*/ 24 h 88"/>
                <a:gd name="T28" fmla="*/ 28 w 41"/>
                <a:gd name="T29" fmla="*/ 18 h 88"/>
                <a:gd name="T30" fmla="*/ 34 w 41"/>
                <a:gd name="T31" fmla="*/ 15 h 88"/>
                <a:gd name="T32" fmla="*/ 39 w 41"/>
                <a:gd name="T33" fmla="*/ 15 h 88"/>
                <a:gd name="T34" fmla="*/ 41 w 41"/>
                <a:gd name="T35" fmla="*/ 15 h 88"/>
                <a:gd name="T36" fmla="*/ 41 w 41"/>
                <a:gd name="T37" fmla="*/ 15 h 88"/>
                <a:gd name="T38" fmla="*/ 41 w 41"/>
                <a:gd name="T39" fmla="*/ 0 h 88"/>
                <a:gd name="T40" fmla="*/ 0 w 41"/>
                <a:gd name="T41" fmla="*/ 0 h 88"/>
                <a:gd name="T42" fmla="*/ 0 w 41"/>
                <a:gd name="T43" fmla="*/ 15 h 88"/>
                <a:gd name="T44" fmla="*/ 0 w 41"/>
                <a:gd name="T45" fmla="*/ 15 h 88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41"/>
                <a:gd name="T70" fmla="*/ 0 h 88"/>
                <a:gd name="T71" fmla="*/ 41 w 41"/>
                <a:gd name="T72" fmla="*/ 88 h 88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41" h="88">
                  <a:moveTo>
                    <a:pt x="0" y="15"/>
                  </a:moveTo>
                  <a:lnTo>
                    <a:pt x="0" y="15"/>
                  </a:lnTo>
                  <a:lnTo>
                    <a:pt x="0" y="88"/>
                  </a:lnTo>
                  <a:lnTo>
                    <a:pt x="41" y="88"/>
                  </a:lnTo>
                  <a:lnTo>
                    <a:pt x="41" y="46"/>
                  </a:lnTo>
                  <a:lnTo>
                    <a:pt x="39" y="46"/>
                  </a:lnTo>
                  <a:lnTo>
                    <a:pt x="34" y="44"/>
                  </a:lnTo>
                  <a:lnTo>
                    <a:pt x="28" y="41"/>
                  </a:lnTo>
                  <a:lnTo>
                    <a:pt x="24" y="37"/>
                  </a:lnTo>
                  <a:lnTo>
                    <a:pt x="22" y="30"/>
                  </a:lnTo>
                  <a:lnTo>
                    <a:pt x="24" y="24"/>
                  </a:lnTo>
                  <a:lnTo>
                    <a:pt x="28" y="18"/>
                  </a:lnTo>
                  <a:lnTo>
                    <a:pt x="34" y="15"/>
                  </a:lnTo>
                  <a:lnTo>
                    <a:pt x="39" y="15"/>
                  </a:lnTo>
                  <a:lnTo>
                    <a:pt x="41" y="15"/>
                  </a:lnTo>
                  <a:lnTo>
                    <a:pt x="41" y="0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Freeform 2589"/>
            <p:cNvSpPr>
              <a:spLocks noEditPoints="1"/>
            </p:cNvSpPr>
            <p:nvPr/>
          </p:nvSpPr>
          <p:spPr bwMode="auto">
            <a:xfrm>
              <a:off x="2146301" y="1912938"/>
              <a:ext cx="379413" cy="52388"/>
            </a:xfrm>
            <a:custGeom>
              <a:avLst/>
              <a:gdLst>
                <a:gd name="T0" fmla="*/ 88 w 239"/>
                <a:gd name="T1" fmla="*/ 0 h 33"/>
                <a:gd name="T2" fmla="*/ 88 w 239"/>
                <a:gd name="T3" fmla="*/ 0 h 33"/>
                <a:gd name="T4" fmla="*/ 84 w 239"/>
                <a:gd name="T5" fmla="*/ 6 h 33"/>
                <a:gd name="T6" fmla="*/ 81 w 239"/>
                <a:gd name="T7" fmla="*/ 13 h 33"/>
                <a:gd name="T8" fmla="*/ 79 w 239"/>
                <a:gd name="T9" fmla="*/ 22 h 33"/>
                <a:gd name="T10" fmla="*/ 77 w 239"/>
                <a:gd name="T11" fmla="*/ 30 h 33"/>
                <a:gd name="T12" fmla="*/ 77 w 239"/>
                <a:gd name="T13" fmla="*/ 30 h 33"/>
                <a:gd name="T14" fmla="*/ 79 w 239"/>
                <a:gd name="T15" fmla="*/ 33 h 33"/>
                <a:gd name="T16" fmla="*/ 79 w 239"/>
                <a:gd name="T17" fmla="*/ 33 h 33"/>
                <a:gd name="T18" fmla="*/ 0 w 239"/>
                <a:gd name="T19" fmla="*/ 33 h 33"/>
                <a:gd name="T20" fmla="*/ 0 w 239"/>
                <a:gd name="T21" fmla="*/ 0 h 33"/>
                <a:gd name="T22" fmla="*/ 25 w 239"/>
                <a:gd name="T23" fmla="*/ 0 h 33"/>
                <a:gd name="T24" fmla="*/ 25 w 239"/>
                <a:gd name="T25" fmla="*/ 0 h 33"/>
                <a:gd name="T26" fmla="*/ 88 w 239"/>
                <a:gd name="T27" fmla="*/ 0 h 33"/>
                <a:gd name="T28" fmla="*/ 88 w 239"/>
                <a:gd name="T29" fmla="*/ 0 h 33"/>
                <a:gd name="T30" fmla="*/ 164 w 239"/>
                <a:gd name="T31" fmla="*/ 0 h 33"/>
                <a:gd name="T32" fmla="*/ 164 w 239"/>
                <a:gd name="T33" fmla="*/ 0 h 33"/>
                <a:gd name="T34" fmla="*/ 239 w 239"/>
                <a:gd name="T35" fmla="*/ 0 h 33"/>
                <a:gd name="T36" fmla="*/ 239 w 239"/>
                <a:gd name="T37" fmla="*/ 33 h 33"/>
                <a:gd name="T38" fmla="*/ 175 w 239"/>
                <a:gd name="T39" fmla="*/ 33 h 33"/>
                <a:gd name="T40" fmla="*/ 175 w 239"/>
                <a:gd name="T41" fmla="*/ 33 h 33"/>
                <a:gd name="T42" fmla="*/ 175 w 239"/>
                <a:gd name="T43" fmla="*/ 30 h 33"/>
                <a:gd name="T44" fmla="*/ 175 w 239"/>
                <a:gd name="T45" fmla="*/ 30 h 33"/>
                <a:gd name="T46" fmla="*/ 173 w 239"/>
                <a:gd name="T47" fmla="*/ 22 h 33"/>
                <a:gd name="T48" fmla="*/ 171 w 239"/>
                <a:gd name="T49" fmla="*/ 13 h 33"/>
                <a:gd name="T50" fmla="*/ 167 w 239"/>
                <a:gd name="T51" fmla="*/ 6 h 33"/>
                <a:gd name="T52" fmla="*/ 164 w 239"/>
                <a:gd name="T53" fmla="*/ 0 h 33"/>
                <a:gd name="T54" fmla="*/ 164 w 239"/>
                <a:gd name="T55" fmla="*/ 0 h 3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39"/>
                <a:gd name="T85" fmla="*/ 0 h 33"/>
                <a:gd name="T86" fmla="*/ 239 w 239"/>
                <a:gd name="T87" fmla="*/ 33 h 3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39" h="33">
                  <a:moveTo>
                    <a:pt x="88" y="0"/>
                  </a:moveTo>
                  <a:lnTo>
                    <a:pt x="88" y="0"/>
                  </a:lnTo>
                  <a:lnTo>
                    <a:pt x="84" y="6"/>
                  </a:lnTo>
                  <a:lnTo>
                    <a:pt x="81" y="13"/>
                  </a:lnTo>
                  <a:lnTo>
                    <a:pt x="79" y="22"/>
                  </a:lnTo>
                  <a:lnTo>
                    <a:pt x="77" y="30"/>
                  </a:lnTo>
                  <a:lnTo>
                    <a:pt x="79" y="33"/>
                  </a:lnTo>
                  <a:lnTo>
                    <a:pt x="0" y="33"/>
                  </a:lnTo>
                  <a:lnTo>
                    <a:pt x="0" y="0"/>
                  </a:lnTo>
                  <a:lnTo>
                    <a:pt x="25" y="0"/>
                  </a:lnTo>
                  <a:lnTo>
                    <a:pt x="88" y="0"/>
                  </a:lnTo>
                  <a:close/>
                  <a:moveTo>
                    <a:pt x="164" y="0"/>
                  </a:moveTo>
                  <a:lnTo>
                    <a:pt x="164" y="0"/>
                  </a:lnTo>
                  <a:lnTo>
                    <a:pt x="239" y="0"/>
                  </a:lnTo>
                  <a:lnTo>
                    <a:pt x="239" y="33"/>
                  </a:lnTo>
                  <a:lnTo>
                    <a:pt x="175" y="33"/>
                  </a:lnTo>
                  <a:lnTo>
                    <a:pt x="175" y="30"/>
                  </a:lnTo>
                  <a:lnTo>
                    <a:pt x="173" y="22"/>
                  </a:lnTo>
                  <a:lnTo>
                    <a:pt x="171" y="13"/>
                  </a:lnTo>
                  <a:lnTo>
                    <a:pt x="167" y="6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Freeform 2590"/>
            <p:cNvSpPr>
              <a:spLocks/>
            </p:cNvSpPr>
            <p:nvPr/>
          </p:nvSpPr>
          <p:spPr bwMode="auto">
            <a:xfrm>
              <a:off x="2216151" y="1377950"/>
              <a:ext cx="514350" cy="26988"/>
            </a:xfrm>
            <a:custGeom>
              <a:avLst/>
              <a:gdLst>
                <a:gd name="T0" fmla="*/ 324 w 324"/>
                <a:gd name="T1" fmla="*/ 0 h 17"/>
                <a:gd name="T2" fmla="*/ 9 w 324"/>
                <a:gd name="T3" fmla="*/ 0 h 17"/>
                <a:gd name="T4" fmla="*/ 9 w 324"/>
                <a:gd name="T5" fmla="*/ 0 h 17"/>
                <a:gd name="T6" fmla="*/ 5 w 324"/>
                <a:gd name="T7" fmla="*/ 0 h 17"/>
                <a:gd name="T8" fmla="*/ 4 w 324"/>
                <a:gd name="T9" fmla="*/ 2 h 17"/>
                <a:gd name="T10" fmla="*/ 2 w 324"/>
                <a:gd name="T11" fmla="*/ 6 h 17"/>
                <a:gd name="T12" fmla="*/ 0 w 324"/>
                <a:gd name="T13" fmla="*/ 8 h 17"/>
                <a:gd name="T14" fmla="*/ 0 w 324"/>
                <a:gd name="T15" fmla="*/ 8 h 17"/>
                <a:gd name="T16" fmla="*/ 0 w 324"/>
                <a:gd name="T17" fmla="*/ 8 h 17"/>
                <a:gd name="T18" fmla="*/ 2 w 324"/>
                <a:gd name="T19" fmla="*/ 11 h 17"/>
                <a:gd name="T20" fmla="*/ 4 w 324"/>
                <a:gd name="T21" fmla="*/ 13 h 17"/>
                <a:gd name="T22" fmla="*/ 5 w 324"/>
                <a:gd name="T23" fmla="*/ 15 h 17"/>
                <a:gd name="T24" fmla="*/ 9 w 324"/>
                <a:gd name="T25" fmla="*/ 17 h 17"/>
                <a:gd name="T26" fmla="*/ 324 w 324"/>
                <a:gd name="T27" fmla="*/ 17 h 17"/>
                <a:gd name="T28" fmla="*/ 324 w 324"/>
                <a:gd name="T29" fmla="*/ 0 h 17"/>
                <a:gd name="T30" fmla="*/ 324 w 324"/>
                <a:gd name="T31" fmla="*/ 0 h 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24"/>
                <a:gd name="T49" fmla="*/ 0 h 17"/>
                <a:gd name="T50" fmla="*/ 324 w 324"/>
                <a:gd name="T51" fmla="*/ 17 h 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24" h="17">
                  <a:moveTo>
                    <a:pt x="324" y="0"/>
                  </a:moveTo>
                  <a:lnTo>
                    <a:pt x="9" y="0"/>
                  </a:lnTo>
                  <a:lnTo>
                    <a:pt x="5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0" y="8"/>
                  </a:lnTo>
                  <a:lnTo>
                    <a:pt x="2" y="11"/>
                  </a:lnTo>
                  <a:lnTo>
                    <a:pt x="4" y="13"/>
                  </a:lnTo>
                  <a:lnTo>
                    <a:pt x="5" y="15"/>
                  </a:lnTo>
                  <a:lnTo>
                    <a:pt x="9" y="17"/>
                  </a:lnTo>
                  <a:lnTo>
                    <a:pt x="324" y="17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Freeform 2591"/>
            <p:cNvSpPr>
              <a:spLocks/>
            </p:cNvSpPr>
            <p:nvPr/>
          </p:nvSpPr>
          <p:spPr bwMode="auto">
            <a:xfrm>
              <a:off x="2224088" y="1384300"/>
              <a:ext cx="12700" cy="11113"/>
            </a:xfrm>
            <a:custGeom>
              <a:avLst/>
              <a:gdLst>
                <a:gd name="T0" fmla="*/ 4 w 8"/>
                <a:gd name="T1" fmla="*/ 0 h 7"/>
                <a:gd name="T2" fmla="*/ 4 w 8"/>
                <a:gd name="T3" fmla="*/ 0 h 7"/>
                <a:gd name="T4" fmla="*/ 2 w 8"/>
                <a:gd name="T5" fmla="*/ 2 h 7"/>
                <a:gd name="T6" fmla="*/ 0 w 8"/>
                <a:gd name="T7" fmla="*/ 4 h 7"/>
                <a:gd name="T8" fmla="*/ 0 w 8"/>
                <a:gd name="T9" fmla="*/ 4 h 7"/>
                <a:gd name="T10" fmla="*/ 2 w 8"/>
                <a:gd name="T11" fmla="*/ 7 h 7"/>
                <a:gd name="T12" fmla="*/ 4 w 8"/>
                <a:gd name="T13" fmla="*/ 7 h 7"/>
                <a:gd name="T14" fmla="*/ 4 w 8"/>
                <a:gd name="T15" fmla="*/ 7 h 7"/>
                <a:gd name="T16" fmla="*/ 6 w 8"/>
                <a:gd name="T17" fmla="*/ 7 h 7"/>
                <a:gd name="T18" fmla="*/ 8 w 8"/>
                <a:gd name="T19" fmla="*/ 4 h 7"/>
                <a:gd name="T20" fmla="*/ 8 w 8"/>
                <a:gd name="T21" fmla="*/ 4 h 7"/>
                <a:gd name="T22" fmla="*/ 6 w 8"/>
                <a:gd name="T23" fmla="*/ 2 h 7"/>
                <a:gd name="T24" fmla="*/ 4 w 8"/>
                <a:gd name="T25" fmla="*/ 0 h 7"/>
                <a:gd name="T26" fmla="*/ 4 w 8"/>
                <a:gd name="T27" fmla="*/ 0 h 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8"/>
                <a:gd name="T43" fmla="*/ 0 h 7"/>
                <a:gd name="T44" fmla="*/ 8 w 8"/>
                <a:gd name="T45" fmla="*/ 7 h 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8" h="7">
                  <a:moveTo>
                    <a:pt x="4" y="0"/>
                  </a:move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7"/>
                  </a:lnTo>
                  <a:lnTo>
                    <a:pt x="4" y="7"/>
                  </a:lnTo>
                  <a:lnTo>
                    <a:pt x="6" y="7"/>
                  </a:lnTo>
                  <a:lnTo>
                    <a:pt x="8" y="4"/>
                  </a:lnTo>
                  <a:lnTo>
                    <a:pt x="6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Freeform 2592"/>
            <p:cNvSpPr>
              <a:spLocks/>
            </p:cNvSpPr>
            <p:nvPr/>
          </p:nvSpPr>
          <p:spPr bwMode="auto">
            <a:xfrm>
              <a:off x="2738438" y="1371600"/>
              <a:ext cx="58738" cy="127000"/>
            </a:xfrm>
            <a:custGeom>
              <a:avLst/>
              <a:gdLst>
                <a:gd name="T0" fmla="*/ 37 w 37"/>
                <a:gd name="T1" fmla="*/ 69 h 80"/>
                <a:gd name="T2" fmla="*/ 37 w 37"/>
                <a:gd name="T3" fmla="*/ 69 h 80"/>
                <a:gd name="T4" fmla="*/ 34 w 37"/>
                <a:gd name="T5" fmla="*/ 72 h 80"/>
                <a:gd name="T6" fmla="*/ 30 w 37"/>
                <a:gd name="T7" fmla="*/ 76 h 80"/>
                <a:gd name="T8" fmla="*/ 24 w 37"/>
                <a:gd name="T9" fmla="*/ 78 h 80"/>
                <a:gd name="T10" fmla="*/ 19 w 37"/>
                <a:gd name="T11" fmla="*/ 80 h 80"/>
                <a:gd name="T12" fmla="*/ 19 w 37"/>
                <a:gd name="T13" fmla="*/ 80 h 80"/>
                <a:gd name="T14" fmla="*/ 19 w 37"/>
                <a:gd name="T15" fmla="*/ 80 h 80"/>
                <a:gd name="T16" fmla="*/ 11 w 37"/>
                <a:gd name="T17" fmla="*/ 78 h 80"/>
                <a:gd name="T18" fmla="*/ 6 w 37"/>
                <a:gd name="T19" fmla="*/ 72 h 80"/>
                <a:gd name="T20" fmla="*/ 0 w 37"/>
                <a:gd name="T21" fmla="*/ 67 h 80"/>
                <a:gd name="T22" fmla="*/ 0 w 37"/>
                <a:gd name="T23" fmla="*/ 59 h 80"/>
                <a:gd name="T24" fmla="*/ 0 w 37"/>
                <a:gd name="T25" fmla="*/ 0 h 80"/>
                <a:gd name="T26" fmla="*/ 4 w 37"/>
                <a:gd name="T27" fmla="*/ 0 h 80"/>
                <a:gd name="T28" fmla="*/ 4 w 37"/>
                <a:gd name="T29" fmla="*/ 56 h 80"/>
                <a:gd name="T30" fmla="*/ 4 w 37"/>
                <a:gd name="T31" fmla="*/ 56 h 80"/>
                <a:gd name="T32" fmla="*/ 4 w 37"/>
                <a:gd name="T33" fmla="*/ 63 h 80"/>
                <a:gd name="T34" fmla="*/ 8 w 37"/>
                <a:gd name="T35" fmla="*/ 70 h 80"/>
                <a:gd name="T36" fmla="*/ 13 w 37"/>
                <a:gd name="T37" fmla="*/ 74 h 80"/>
                <a:gd name="T38" fmla="*/ 19 w 37"/>
                <a:gd name="T39" fmla="*/ 76 h 80"/>
                <a:gd name="T40" fmla="*/ 19 w 37"/>
                <a:gd name="T41" fmla="*/ 76 h 80"/>
                <a:gd name="T42" fmla="*/ 19 w 37"/>
                <a:gd name="T43" fmla="*/ 76 h 80"/>
                <a:gd name="T44" fmla="*/ 24 w 37"/>
                <a:gd name="T45" fmla="*/ 74 h 80"/>
                <a:gd name="T46" fmla="*/ 28 w 37"/>
                <a:gd name="T47" fmla="*/ 72 h 80"/>
                <a:gd name="T48" fmla="*/ 34 w 37"/>
                <a:gd name="T49" fmla="*/ 67 h 80"/>
                <a:gd name="T50" fmla="*/ 37 w 37"/>
                <a:gd name="T51" fmla="*/ 69 h 80"/>
                <a:gd name="T52" fmla="*/ 37 w 37"/>
                <a:gd name="T53" fmla="*/ 69 h 80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37"/>
                <a:gd name="T82" fmla="*/ 0 h 80"/>
                <a:gd name="T83" fmla="*/ 37 w 37"/>
                <a:gd name="T84" fmla="*/ 80 h 80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37" h="80">
                  <a:moveTo>
                    <a:pt x="37" y="69"/>
                  </a:moveTo>
                  <a:lnTo>
                    <a:pt x="37" y="69"/>
                  </a:lnTo>
                  <a:lnTo>
                    <a:pt x="34" y="72"/>
                  </a:lnTo>
                  <a:lnTo>
                    <a:pt x="30" y="76"/>
                  </a:lnTo>
                  <a:lnTo>
                    <a:pt x="24" y="78"/>
                  </a:lnTo>
                  <a:lnTo>
                    <a:pt x="19" y="80"/>
                  </a:lnTo>
                  <a:lnTo>
                    <a:pt x="11" y="78"/>
                  </a:lnTo>
                  <a:lnTo>
                    <a:pt x="6" y="72"/>
                  </a:lnTo>
                  <a:lnTo>
                    <a:pt x="0" y="67"/>
                  </a:lnTo>
                  <a:lnTo>
                    <a:pt x="0" y="59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56"/>
                  </a:lnTo>
                  <a:lnTo>
                    <a:pt x="4" y="63"/>
                  </a:lnTo>
                  <a:lnTo>
                    <a:pt x="8" y="70"/>
                  </a:lnTo>
                  <a:lnTo>
                    <a:pt x="13" y="74"/>
                  </a:lnTo>
                  <a:lnTo>
                    <a:pt x="19" y="76"/>
                  </a:lnTo>
                  <a:lnTo>
                    <a:pt x="24" y="74"/>
                  </a:lnTo>
                  <a:lnTo>
                    <a:pt x="28" y="72"/>
                  </a:lnTo>
                  <a:lnTo>
                    <a:pt x="34" y="67"/>
                  </a:lnTo>
                  <a:lnTo>
                    <a:pt x="37" y="69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Freeform 2593"/>
            <p:cNvSpPr>
              <a:spLocks/>
            </p:cNvSpPr>
            <p:nvPr/>
          </p:nvSpPr>
          <p:spPr bwMode="auto">
            <a:xfrm>
              <a:off x="2751138" y="1377950"/>
              <a:ext cx="14288" cy="26988"/>
            </a:xfrm>
            <a:custGeom>
              <a:avLst/>
              <a:gdLst>
                <a:gd name="T0" fmla="*/ 0 w 9"/>
                <a:gd name="T1" fmla="*/ 0 h 17"/>
                <a:gd name="T2" fmla="*/ 0 w 9"/>
                <a:gd name="T3" fmla="*/ 0 h 17"/>
                <a:gd name="T4" fmla="*/ 0 w 9"/>
                <a:gd name="T5" fmla="*/ 0 h 17"/>
                <a:gd name="T6" fmla="*/ 3 w 9"/>
                <a:gd name="T7" fmla="*/ 0 h 17"/>
                <a:gd name="T8" fmla="*/ 5 w 9"/>
                <a:gd name="T9" fmla="*/ 2 h 17"/>
                <a:gd name="T10" fmla="*/ 7 w 9"/>
                <a:gd name="T11" fmla="*/ 6 h 17"/>
                <a:gd name="T12" fmla="*/ 9 w 9"/>
                <a:gd name="T13" fmla="*/ 8 h 17"/>
                <a:gd name="T14" fmla="*/ 9 w 9"/>
                <a:gd name="T15" fmla="*/ 8 h 17"/>
                <a:gd name="T16" fmla="*/ 9 w 9"/>
                <a:gd name="T17" fmla="*/ 8 h 17"/>
                <a:gd name="T18" fmla="*/ 7 w 9"/>
                <a:gd name="T19" fmla="*/ 11 h 17"/>
                <a:gd name="T20" fmla="*/ 5 w 9"/>
                <a:gd name="T21" fmla="*/ 13 h 17"/>
                <a:gd name="T22" fmla="*/ 3 w 9"/>
                <a:gd name="T23" fmla="*/ 15 h 17"/>
                <a:gd name="T24" fmla="*/ 0 w 9"/>
                <a:gd name="T25" fmla="*/ 17 h 17"/>
                <a:gd name="T26" fmla="*/ 0 w 9"/>
                <a:gd name="T27" fmla="*/ 17 h 17"/>
                <a:gd name="T28" fmla="*/ 0 w 9"/>
                <a:gd name="T29" fmla="*/ 0 h 17"/>
                <a:gd name="T30" fmla="*/ 0 w 9"/>
                <a:gd name="T31" fmla="*/ 0 h 1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9"/>
                <a:gd name="T49" fmla="*/ 0 h 17"/>
                <a:gd name="T50" fmla="*/ 9 w 9"/>
                <a:gd name="T51" fmla="*/ 17 h 1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9" h="17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7" y="6"/>
                  </a:lnTo>
                  <a:lnTo>
                    <a:pt x="9" y="8"/>
                  </a:lnTo>
                  <a:lnTo>
                    <a:pt x="7" y="11"/>
                  </a:lnTo>
                  <a:lnTo>
                    <a:pt x="5" y="13"/>
                  </a:lnTo>
                  <a:lnTo>
                    <a:pt x="3" y="15"/>
                  </a:lnTo>
                  <a:lnTo>
                    <a:pt x="0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Freeform 2594"/>
            <p:cNvSpPr>
              <a:spLocks/>
            </p:cNvSpPr>
            <p:nvPr/>
          </p:nvSpPr>
          <p:spPr bwMode="auto">
            <a:xfrm>
              <a:off x="2592388" y="1874838"/>
              <a:ext cx="350838" cy="26988"/>
            </a:xfrm>
            <a:custGeom>
              <a:avLst/>
              <a:gdLst>
                <a:gd name="T0" fmla="*/ 221 w 221"/>
                <a:gd name="T1" fmla="*/ 0 h 17"/>
                <a:gd name="T2" fmla="*/ 0 w 221"/>
                <a:gd name="T3" fmla="*/ 0 h 17"/>
                <a:gd name="T4" fmla="*/ 0 w 221"/>
                <a:gd name="T5" fmla="*/ 17 h 17"/>
                <a:gd name="T6" fmla="*/ 221 w 221"/>
                <a:gd name="T7" fmla="*/ 17 h 17"/>
                <a:gd name="T8" fmla="*/ 221 w 221"/>
                <a:gd name="T9" fmla="*/ 0 h 17"/>
                <a:gd name="T10" fmla="*/ 221 w 221"/>
                <a:gd name="T11" fmla="*/ 0 h 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21"/>
                <a:gd name="T19" fmla="*/ 0 h 17"/>
                <a:gd name="T20" fmla="*/ 221 w 221"/>
                <a:gd name="T21" fmla="*/ 17 h 1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21" h="17">
                  <a:moveTo>
                    <a:pt x="221" y="0"/>
                  </a:moveTo>
                  <a:lnTo>
                    <a:pt x="0" y="0"/>
                  </a:lnTo>
                  <a:lnTo>
                    <a:pt x="0" y="17"/>
                  </a:lnTo>
                  <a:lnTo>
                    <a:pt x="221" y="17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Freeform 2595"/>
            <p:cNvSpPr>
              <a:spLocks/>
            </p:cNvSpPr>
            <p:nvPr/>
          </p:nvSpPr>
          <p:spPr bwMode="auto">
            <a:xfrm>
              <a:off x="2640013" y="1477963"/>
              <a:ext cx="128588" cy="96838"/>
            </a:xfrm>
            <a:custGeom>
              <a:avLst/>
              <a:gdLst>
                <a:gd name="T0" fmla="*/ 0 w 81"/>
                <a:gd name="T1" fmla="*/ 55 h 61"/>
                <a:gd name="T2" fmla="*/ 0 w 81"/>
                <a:gd name="T3" fmla="*/ 61 h 61"/>
                <a:gd name="T4" fmla="*/ 81 w 81"/>
                <a:gd name="T5" fmla="*/ 3 h 61"/>
                <a:gd name="T6" fmla="*/ 77 w 81"/>
                <a:gd name="T7" fmla="*/ 0 h 61"/>
                <a:gd name="T8" fmla="*/ 77 w 81"/>
                <a:gd name="T9" fmla="*/ 0 h 61"/>
                <a:gd name="T10" fmla="*/ 0 w 81"/>
                <a:gd name="T11" fmla="*/ 55 h 61"/>
                <a:gd name="T12" fmla="*/ 0 w 81"/>
                <a:gd name="T13" fmla="*/ 55 h 6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1"/>
                <a:gd name="T22" fmla="*/ 0 h 61"/>
                <a:gd name="T23" fmla="*/ 81 w 81"/>
                <a:gd name="T24" fmla="*/ 61 h 6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1" h="61">
                  <a:moveTo>
                    <a:pt x="0" y="55"/>
                  </a:moveTo>
                  <a:lnTo>
                    <a:pt x="0" y="61"/>
                  </a:lnTo>
                  <a:lnTo>
                    <a:pt x="81" y="3"/>
                  </a:lnTo>
                  <a:lnTo>
                    <a:pt x="77" y="0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Freeform 2596"/>
            <p:cNvSpPr>
              <a:spLocks/>
            </p:cNvSpPr>
            <p:nvPr/>
          </p:nvSpPr>
          <p:spPr bwMode="auto">
            <a:xfrm>
              <a:off x="2759076" y="1471613"/>
              <a:ext cx="141288" cy="104775"/>
            </a:xfrm>
            <a:custGeom>
              <a:avLst/>
              <a:gdLst>
                <a:gd name="T0" fmla="*/ 89 w 89"/>
                <a:gd name="T1" fmla="*/ 61 h 66"/>
                <a:gd name="T2" fmla="*/ 87 w 89"/>
                <a:gd name="T3" fmla="*/ 66 h 66"/>
                <a:gd name="T4" fmla="*/ 0 w 89"/>
                <a:gd name="T5" fmla="*/ 4 h 66"/>
                <a:gd name="T6" fmla="*/ 6 w 89"/>
                <a:gd name="T7" fmla="*/ 0 h 66"/>
                <a:gd name="T8" fmla="*/ 89 w 89"/>
                <a:gd name="T9" fmla="*/ 61 h 66"/>
                <a:gd name="T10" fmla="*/ 89 w 89"/>
                <a:gd name="T11" fmla="*/ 61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9"/>
                <a:gd name="T19" fmla="*/ 0 h 66"/>
                <a:gd name="T20" fmla="*/ 89 w 89"/>
                <a:gd name="T21" fmla="*/ 66 h 6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9" h="66">
                  <a:moveTo>
                    <a:pt x="89" y="61"/>
                  </a:moveTo>
                  <a:lnTo>
                    <a:pt x="87" y="66"/>
                  </a:lnTo>
                  <a:lnTo>
                    <a:pt x="0" y="4"/>
                  </a:lnTo>
                  <a:lnTo>
                    <a:pt x="6" y="0"/>
                  </a:lnTo>
                  <a:lnTo>
                    <a:pt x="89" y="61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Freeform 2597"/>
            <p:cNvSpPr>
              <a:spLocks/>
            </p:cNvSpPr>
            <p:nvPr/>
          </p:nvSpPr>
          <p:spPr bwMode="auto">
            <a:xfrm>
              <a:off x="2168526" y="1460500"/>
              <a:ext cx="65088" cy="431800"/>
            </a:xfrm>
            <a:custGeom>
              <a:avLst/>
              <a:gdLst>
                <a:gd name="T0" fmla="*/ 0 w 41"/>
                <a:gd name="T1" fmla="*/ 0 h 272"/>
                <a:gd name="T2" fmla="*/ 41 w 41"/>
                <a:gd name="T3" fmla="*/ 0 h 272"/>
                <a:gd name="T4" fmla="*/ 41 w 41"/>
                <a:gd name="T5" fmla="*/ 272 h 272"/>
                <a:gd name="T6" fmla="*/ 0 w 41"/>
                <a:gd name="T7" fmla="*/ 272 h 272"/>
                <a:gd name="T8" fmla="*/ 0 w 41"/>
                <a:gd name="T9" fmla="*/ 0 h 272"/>
                <a:gd name="T10" fmla="*/ 0 w 41"/>
                <a:gd name="T11" fmla="*/ 0 h 2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1"/>
                <a:gd name="T19" fmla="*/ 0 h 272"/>
                <a:gd name="T20" fmla="*/ 41 w 41"/>
                <a:gd name="T21" fmla="*/ 272 h 2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1" h="272">
                  <a:moveTo>
                    <a:pt x="0" y="0"/>
                  </a:moveTo>
                  <a:lnTo>
                    <a:pt x="41" y="0"/>
                  </a:lnTo>
                  <a:lnTo>
                    <a:pt x="41" y="272"/>
                  </a:lnTo>
                  <a:lnTo>
                    <a:pt x="0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Freeform 2598"/>
            <p:cNvSpPr>
              <a:spLocks noEditPoints="1"/>
            </p:cNvSpPr>
            <p:nvPr/>
          </p:nvSpPr>
          <p:spPr bwMode="auto">
            <a:xfrm>
              <a:off x="2244726" y="1600200"/>
              <a:ext cx="141288" cy="295275"/>
            </a:xfrm>
            <a:custGeom>
              <a:avLst/>
              <a:gdLst>
                <a:gd name="T0" fmla="*/ 0 w 89"/>
                <a:gd name="T1" fmla="*/ 0 h 186"/>
                <a:gd name="T2" fmla="*/ 89 w 89"/>
                <a:gd name="T3" fmla="*/ 0 h 186"/>
                <a:gd name="T4" fmla="*/ 89 w 89"/>
                <a:gd name="T5" fmla="*/ 184 h 186"/>
                <a:gd name="T6" fmla="*/ 89 w 89"/>
                <a:gd name="T7" fmla="*/ 184 h 186"/>
                <a:gd name="T8" fmla="*/ 76 w 89"/>
                <a:gd name="T9" fmla="*/ 181 h 186"/>
                <a:gd name="T10" fmla="*/ 63 w 89"/>
                <a:gd name="T11" fmla="*/ 179 h 186"/>
                <a:gd name="T12" fmla="*/ 63 w 89"/>
                <a:gd name="T13" fmla="*/ 179 h 186"/>
                <a:gd name="T14" fmla="*/ 55 w 89"/>
                <a:gd name="T15" fmla="*/ 179 h 186"/>
                <a:gd name="T16" fmla="*/ 50 w 89"/>
                <a:gd name="T17" fmla="*/ 181 h 186"/>
                <a:gd name="T18" fmla="*/ 37 w 89"/>
                <a:gd name="T19" fmla="*/ 186 h 186"/>
                <a:gd name="T20" fmla="*/ 0 w 89"/>
                <a:gd name="T21" fmla="*/ 186 h 186"/>
                <a:gd name="T22" fmla="*/ 0 w 89"/>
                <a:gd name="T23" fmla="*/ 0 h 186"/>
                <a:gd name="T24" fmla="*/ 0 w 89"/>
                <a:gd name="T25" fmla="*/ 0 h 186"/>
                <a:gd name="T26" fmla="*/ 19 w 89"/>
                <a:gd name="T27" fmla="*/ 11 h 186"/>
                <a:gd name="T28" fmla="*/ 68 w 89"/>
                <a:gd name="T29" fmla="*/ 11 h 186"/>
                <a:gd name="T30" fmla="*/ 68 w 89"/>
                <a:gd name="T31" fmla="*/ 11 h 186"/>
                <a:gd name="T32" fmla="*/ 72 w 89"/>
                <a:gd name="T33" fmla="*/ 13 h 186"/>
                <a:gd name="T34" fmla="*/ 76 w 89"/>
                <a:gd name="T35" fmla="*/ 15 h 186"/>
                <a:gd name="T36" fmla="*/ 78 w 89"/>
                <a:gd name="T37" fmla="*/ 17 h 186"/>
                <a:gd name="T38" fmla="*/ 79 w 89"/>
                <a:gd name="T39" fmla="*/ 20 h 186"/>
                <a:gd name="T40" fmla="*/ 79 w 89"/>
                <a:gd name="T41" fmla="*/ 105 h 186"/>
                <a:gd name="T42" fmla="*/ 79 w 89"/>
                <a:gd name="T43" fmla="*/ 105 h 186"/>
                <a:gd name="T44" fmla="*/ 78 w 89"/>
                <a:gd name="T45" fmla="*/ 109 h 186"/>
                <a:gd name="T46" fmla="*/ 76 w 89"/>
                <a:gd name="T47" fmla="*/ 112 h 186"/>
                <a:gd name="T48" fmla="*/ 72 w 89"/>
                <a:gd name="T49" fmla="*/ 114 h 186"/>
                <a:gd name="T50" fmla="*/ 68 w 89"/>
                <a:gd name="T51" fmla="*/ 116 h 186"/>
                <a:gd name="T52" fmla="*/ 19 w 89"/>
                <a:gd name="T53" fmla="*/ 116 h 186"/>
                <a:gd name="T54" fmla="*/ 19 w 89"/>
                <a:gd name="T55" fmla="*/ 116 h 186"/>
                <a:gd name="T56" fmla="*/ 15 w 89"/>
                <a:gd name="T57" fmla="*/ 114 h 186"/>
                <a:gd name="T58" fmla="*/ 11 w 89"/>
                <a:gd name="T59" fmla="*/ 112 h 186"/>
                <a:gd name="T60" fmla="*/ 9 w 89"/>
                <a:gd name="T61" fmla="*/ 109 h 186"/>
                <a:gd name="T62" fmla="*/ 9 w 89"/>
                <a:gd name="T63" fmla="*/ 105 h 186"/>
                <a:gd name="T64" fmla="*/ 9 w 89"/>
                <a:gd name="T65" fmla="*/ 20 h 186"/>
                <a:gd name="T66" fmla="*/ 9 w 89"/>
                <a:gd name="T67" fmla="*/ 20 h 186"/>
                <a:gd name="T68" fmla="*/ 9 w 89"/>
                <a:gd name="T69" fmla="*/ 17 h 186"/>
                <a:gd name="T70" fmla="*/ 11 w 89"/>
                <a:gd name="T71" fmla="*/ 15 h 186"/>
                <a:gd name="T72" fmla="*/ 15 w 89"/>
                <a:gd name="T73" fmla="*/ 13 h 186"/>
                <a:gd name="T74" fmla="*/ 19 w 89"/>
                <a:gd name="T75" fmla="*/ 11 h 186"/>
                <a:gd name="T76" fmla="*/ 19 w 89"/>
                <a:gd name="T77" fmla="*/ 11 h 18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89"/>
                <a:gd name="T118" fmla="*/ 0 h 186"/>
                <a:gd name="T119" fmla="*/ 89 w 89"/>
                <a:gd name="T120" fmla="*/ 186 h 18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89" h="186">
                  <a:moveTo>
                    <a:pt x="0" y="0"/>
                  </a:moveTo>
                  <a:lnTo>
                    <a:pt x="89" y="0"/>
                  </a:lnTo>
                  <a:lnTo>
                    <a:pt x="89" y="184"/>
                  </a:lnTo>
                  <a:lnTo>
                    <a:pt x="76" y="181"/>
                  </a:lnTo>
                  <a:lnTo>
                    <a:pt x="63" y="179"/>
                  </a:lnTo>
                  <a:lnTo>
                    <a:pt x="55" y="179"/>
                  </a:lnTo>
                  <a:lnTo>
                    <a:pt x="50" y="181"/>
                  </a:lnTo>
                  <a:lnTo>
                    <a:pt x="37" y="186"/>
                  </a:lnTo>
                  <a:lnTo>
                    <a:pt x="0" y="186"/>
                  </a:lnTo>
                  <a:lnTo>
                    <a:pt x="0" y="0"/>
                  </a:lnTo>
                  <a:close/>
                  <a:moveTo>
                    <a:pt x="19" y="11"/>
                  </a:moveTo>
                  <a:lnTo>
                    <a:pt x="68" y="11"/>
                  </a:lnTo>
                  <a:lnTo>
                    <a:pt x="72" y="13"/>
                  </a:lnTo>
                  <a:lnTo>
                    <a:pt x="76" y="15"/>
                  </a:lnTo>
                  <a:lnTo>
                    <a:pt x="78" y="17"/>
                  </a:lnTo>
                  <a:lnTo>
                    <a:pt x="79" y="20"/>
                  </a:lnTo>
                  <a:lnTo>
                    <a:pt x="79" y="105"/>
                  </a:lnTo>
                  <a:lnTo>
                    <a:pt x="78" y="109"/>
                  </a:lnTo>
                  <a:lnTo>
                    <a:pt x="76" y="112"/>
                  </a:lnTo>
                  <a:lnTo>
                    <a:pt x="72" y="114"/>
                  </a:lnTo>
                  <a:lnTo>
                    <a:pt x="68" y="116"/>
                  </a:lnTo>
                  <a:lnTo>
                    <a:pt x="19" y="116"/>
                  </a:lnTo>
                  <a:lnTo>
                    <a:pt x="15" y="114"/>
                  </a:lnTo>
                  <a:lnTo>
                    <a:pt x="11" y="112"/>
                  </a:lnTo>
                  <a:lnTo>
                    <a:pt x="9" y="109"/>
                  </a:lnTo>
                  <a:lnTo>
                    <a:pt x="9" y="105"/>
                  </a:lnTo>
                  <a:lnTo>
                    <a:pt x="9" y="20"/>
                  </a:lnTo>
                  <a:lnTo>
                    <a:pt x="9" y="17"/>
                  </a:lnTo>
                  <a:lnTo>
                    <a:pt x="11" y="15"/>
                  </a:lnTo>
                  <a:lnTo>
                    <a:pt x="15" y="13"/>
                  </a:lnTo>
                  <a:lnTo>
                    <a:pt x="19" y="11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Freeform 2599"/>
            <p:cNvSpPr>
              <a:spLocks/>
            </p:cNvSpPr>
            <p:nvPr/>
          </p:nvSpPr>
          <p:spPr bwMode="auto">
            <a:xfrm>
              <a:off x="1876426" y="1822450"/>
              <a:ext cx="257175" cy="142875"/>
            </a:xfrm>
            <a:custGeom>
              <a:avLst/>
              <a:gdLst>
                <a:gd name="T0" fmla="*/ 162 w 162"/>
                <a:gd name="T1" fmla="*/ 90 h 90"/>
                <a:gd name="T2" fmla="*/ 162 w 162"/>
                <a:gd name="T3" fmla="*/ 90 h 90"/>
                <a:gd name="T4" fmla="*/ 151 w 162"/>
                <a:gd name="T5" fmla="*/ 90 h 90"/>
                <a:gd name="T6" fmla="*/ 151 w 162"/>
                <a:gd name="T7" fmla="*/ 90 h 90"/>
                <a:gd name="T8" fmla="*/ 151 w 162"/>
                <a:gd name="T9" fmla="*/ 85 h 90"/>
                <a:gd name="T10" fmla="*/ 151 w 162"/>
                <a:gd name="T11" fmla="*/ 85 h 90"/>
                <a:gd name="T12" fmla="*/ 151 w 162"/>
                <a:gd name="T13" fmla="*/ 76 h 90"/>
                <a:gd name="T14" fmla="*/ 148 w 162"/>
                <a:gd name="T15" fmla="*/ 66 h 90"/>
                <a:gd name="T16" fmla="*/ 144 w 162"/>
                <a:gd name="T17" fmla="*/ 57 h 90"/>
                <a:gd name="T18" fmla="*/ 136 w 162"/>
                <a:gd name="T19" fmla="*/ 50 h 90"/>
                <a:gd name="T20" fmla="*/ 131 w 162"/>
                <a:gd name="T21" fmla="*/ 44 h 90"/>
                <a:gd name="T22" fmla="*/ 122 w 162"/>
                <a:gd name="T23" fmla="*/ 39 h 90"/>
                <a:gd name="T24" fmla="*/ 113 w 162"/>
                <a:gd name="T25" fmla="*/ 37 h 90"/>
                <a:gd name="T26" fmla="*/ 103 w 162"/>
                <a:gd name="T27" fmla="*/ 35 h 90"/>
                <a:gd name="T28" fmla="*/ 103 w 162"/>
                <a:gd name="T29" fmla="*/ 35 h 90"/>
                <a:gd name="T30" fmla="*/ 92 w 162"/>
                <a:gd name="T31" fmla="*/ 37 h 90"/>
                <a:gd name="T32" fmla="*/ 83 w 162"/>
                <a:gd name="T33" fmla="*/ 39 h 90"/>
                <a:gd name="T34" fmla="*/ 76 w 162"/>
                <a:gd name="T35" fmla="*/ 44 h 90"/>
                <a:gd name="T36" fmla="*/ 68 w 162"/>
                <a:gd name="T37" fmla="*/ 50 h 90"/>
                <a:gd name="T38" fmla="*/ 63 w 162"/>
                <a:gd name="T39" fmla="*/ 57 h 90"/>
                <a:gd name="T40" fmla="*/ 57 w 162"/>
                <a:gd name="T41" fmla="*/ 66 h 90"/>
                <a:gd name="T42" fmla="*/ 55 w 162"/>
                <a:gd name="T43" fmla="*/ 76 h 90"/>
                <a:gd name="T44" fmla="*/ 54 w 162"/>
                <a:gd name="T45" fmla="*/ 85 h 90"/>
                <a:gd name="T46" fmla="*/ 54 w 162"/>
                <a:gd name="T47" fmla="*/ 85 h 90"/>
                <a:gd name="T48" fmla="*/ 54 w 162"/>
                <a:gd name="T49" fmla="*/ 90 h 90"/>
                <a:gd name="T50" fmla="*/ 48 w 162"/>
                <a:gd name="T51" fmla="*/ 90 h 90"/>
                <a:gd name="T52" fmla="*/ 43 w 162"/>
                <a:gd name="T53" fmla="*/ 90 h 90"/>
                <a:gd name="T54" fmla="*/ 6 w 162"/>
                <a:gd name="T55" fmla="*/ 90 h 90"/>
                <a:gd name="T56" fmla="*/ 0 w 162"/>
                <a:gd name="T57" fmla="*/ 90 h 90"/>
                <a:gd name="T58" fmla="*/ 0 w 162"/>
                <a:gd name="T59" fmla="*/ 0 h 90"/>
                <a:gd name="T60" fmla="*/ 13 w 162"/>
                <a:gd name="T61" fmla="*/ 0 h 90"/>
                <a:gd name="T62" fmla="*/ 113 w 162"/>
                <a:gd name="T63" fmla="*/ 0 h 90"/>
                <a:gd name="T64" fmla="*/ 120 w 162"/>
                <a:gd name="T65" fmla="*/ 0 h 90"/>
                <a:gd name="T66" fmla="*/ 151 w 162"/>
                <a:gd name="T67" fmla="*/ 0 h 90"/>
                <a:gd name="T68" fmla="*/ 162 w 162"/>
                <a:gd name="T69" fmla="*/ 0 h 90"/>
                <a:gd name="T70" fmla="*/ 162 w 162"/>
                <a:gd name="T71" fmla="*/ 53 h 90"/>
                <a:gd name="T72" fmla="*/ 162 w 162"/>
                <a:gd name="T73" fmla="*/ 57 h 90"/>
                <a:gd name="T74" fmla="*/ 162 w 162"/>
                <a:gd name="T75" fmla="*/ 90 h 90"/>
                <a:gd name="T76" fmla="*/ 162 w 162"/>
                <a:gd name="T77" fmla="*/ 90 h 90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62"/>
                <a:gd name="T118" fmla="*/ 0 h 90"/>
                <a:gd name="T119" fmla="*/ 162 w 162"/>
                <a:gd name="T120" fmla="*/ 90 h 90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62" h="90">
                  <a:moveTo>
                    <a:pt x="162" y="90"/>
                  </a:moveTo>
                  <a:lnTo>
                    <a:pt x="162" y="90"/>
                  </a:lnTo>
                  <a:lnTo>
                    <a:pt x="151" y="90"/>
                  </a:lnTo>
                  <a:lnTo>
                    <a:pt x="151" y="85"/>
                  </a:lnTo>
                  <a:lnTo>
                    <a:pt x="151" y="76"/>
                  </a:lnTo>
                  <a:lnTo>
                    <a:pt x="148" y="66"/>
                  </a:lnTo>
                  <a:lnTo>
                    <a:pt x="144" y="57"/>
                  </a:lnTo>
                  <a:lnTo>
                    <a:pt x="136" y="50"/>
                  </a:lnTo>
                  <a:lnTo>
                    <a:pt x="131" y="44"/>
                  </a:lnTo>
                  <a:lnTo>
                    <a:pt x="122" y="39"/>
                  </a:lnTo>
                  <a:lnTo>
                    <a:pt x="113" y="37"/>
                  </a:lnTo>
                  <a:lnTo>
                    <a:pt x="103" y="35"/>
                  </a:lnTo>
                  <a:lnTo>
                    <a:pt x="92" y="37"/>
                  </a:lnTo>
                  <a:lnTo>
                    <a:pt x="83" y="39"/>
                  </a:lnTo>
                  <a:lnTo>
                    <a:pt x="76" y="44"/>
                  </a:lnTo>
                  <a:lnTo>
                    <a:pt x="68" y="50"/>
                  </a:lnTo>
                  <a:lnTo>
                    <a:pt x="63" y="57"/>
                  </a:lnTo>
                  <a:lnTo>
                    <a:pt x="57" y="66"/>
                  </a:lnTo>
                  <a:lnTo>
                    <a:pt x="55" y="76"/>
                  </a:lnTo>
                  <a:lnTo>
                    <a:pt x="54" y="85"/>
                  </a:lnTo>
                  <a:lnTo>
                    <a:pt x="54" y="90"/>
                  </a:lnTo>
                  <a:lnTo>
                    <a:pt x="48" y="90"/>
                  </a:lnTo>
                  <a:lnTo>
                    <a:pt x="43" y="90"/>
                  </a:lnTo>
                  <a:lnTo>
                    <a:pt x="6" y="90"/>
                  </a:lnTo>
                  <a:lnTo>
                    <a:pt x="0" y="90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13" y="0"/>
                  </a:lnTo>
                  <a:lnTo>
                    <a:pt x="120" y="0"/>
                  </a:lnTo>
                  <a:lnTo>
                    <a:pt x="151" y="0"/>
                  </a:lnTo>
                  <a:lnTo>
                    <a:pt x="162" y="0"/>
                  </a:lnTo>
                  <a:lnTo>
                    <a:pt x="162" y="53"/>
                  </a:lnTo>
                  <a:lnTo>
                    <a:pt x="162" y="57"/>
                  </a:lnTo>
                  <a:lnTo>
                    <a:pt x="162" y="9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Freeform 2600"/>
            <p:cNvSpPr>
              <a:spLocks noEditPoints="1"/>
            </p:cNvSpPr>
            <p:nvPr/>
          </p:nvSpPr>
          <p:spPr bwMode="auto">
            <a:xfrm>
              <a:off x="1976438" y="1895475"/>
              <a:ext cx="125413" cy="125413"/>
            </a:xfrm>
            <a:custGeom>
              <a:avLst/>
              <a:gdLst>
                <a:gd name="T0" fmla="*/ 40 w 79"/>
                <a:gd name="T1" fmla="*/ 0 h 79"/>
                <a:gd name="T2" fmla="*/ 40 w 79"/>
                <a:gd name="T3" fmla="*/ 0 h 79"/>
                <a:gd name="T4" fmla="*/ 48 w 79"/>
                <a:gd name="T5" fmla="*/ 2 h 79"/>
                <a:gd name="T6" fmla="*/ 55 w 79"/>
                <a:gd name="T7" fmla="*/ 4 h 79"/>
                <a:gd name="T8" fmla="*/ 62 w 79"/>
                <a:gd name="T9" fmla="*/ 7 h 79"/>
                <a:gd name="T10" fmla="*/ 68 w 79"/>
                <a:gd name="T11" fmla="*/ 13 h 79"/>
                <a:gd name="T12" fmla="*/ 73 w 79"/>
                <a:gd name="T13" fmla="*/ 18 h 79"/>
                <a:gd name="T14" fmla="*/ 77 w 79"/>
                <a:gd name="T15" fmla="*/ 24 h 79"/>
                <a:gd name="T16" fmla="*/ 79 w 79"/>
                <a:gd name="T17" fmla="*/ 33 h 79"/>
                <a:gd name="T18" fmla="*/ 79 w 79"/>
                <a:gd name="T19" fmla="*/ 41 h 79"/>
                <a:gd name="T20" fmla="*/ 79 w 79"/>
                <a:gd name="T21" fmla="*/ 41 h 79"/>
                <a:gd name="T22" fmla="*/ 79 w 79"/>
                <a:gd name="T23" fmla="*/ 48 h 79"/>
                <a:gd name="T24" fmla="*/ 77 w 79"/>
                <a:gd name="T25" fmla="*/ 55 h 79"/>
                <a:gd name="T26" fmla="*/ 73 w 79"/>
                <a:gd name="T27" fmla="*/ 63 h 79"/>
                <a:gd name="T28" fmla="*/ 68 w 79"/>
                <a:gd name="T29" fmla="*/ 68 h 79"/>
                <a:gd name="T30" fmla="*/ 62 w 79"/>
                <a:gd name="T31" fmla="*/ 74 h 79"/>
                <a:gd name="T32" fmla="*/ 55 w 79"/>
                <a:gd name="T33" fmla="*/ 77 h 79"/>
                <a:gd name="T34" fmla="*/ 48 w 79"/>
                <a:gd name="T35" fmla="*/ 79 h 79"/>
                <a:gd name="T36" fmla="*/ 40 w 79"/>
                <a:gd name="T37" fmla="*/ 79 h 79"/>
                <a:gd name="T38" fmla="*/ 40 w 79"/>
                <a:gd name="T39" fmla="*/ 79 h 79"/>
                <a:gd name="T40" fmla="*/ 31 w 79"/>
                <a:gd name="T41" fmla="*/ 79 h 79"/>
                <a:gd name="T42" fmla="*/ 24 w 79"/>
                <a:gd name="T43" fmla="*/ 77 h 79"/>
                <a:gd name="T44" fmla="*/ 18 w 79"/>
                <a:gd name="T45" fmla="*/ 74 h 79"/>
                <a:gd name="T46" fmla="*/ 13 w 79"/>
                <a:gd name="T47" fmla="*/ 68 h 79"/>
                <a:gd name="T48" fmla="*/ 7 w 79"/>
                <a:gd name="T49" fmla="*/ 63 h 79"/>
                <a:gd name="T50" fmla="*/ 4 w 79"/>
                <a:gd name="T51" fmla="*/ 55 h 79"/>
                <a:gd name="T52" fmla="*/ 2 w 79"/>
                <a:gd name="T53" fmla="*/ 48 h 79"/>
                <a:gd name="T54" fmla="*/ 0 w 79"/>
                <a:gd name="T55" fmla="*/ 41 h 79"/>
                <a:gd name="T56" fmla="*/ 0 w 79"/>
                <a:gd name="T57" fmla="*/ 41 h 79"/>
                <a:gd name="T58" fmla="*/ 2 w 79"/>
                <a:gd name="T59" fmla="*/ 33 h 79"/>
                <a:gd name="T60" fmla="*/ 4 w 79"/>
                <a:gd name="T61" fmla="*/ 24 h 79"/>
                <a:gd name="T62" fmla="*/ 7 w 79"/>
                <a:gd name="T63" fmla="*/ 18 h 79"/>
                <a:gd name="T64" fmla="*/ 13 w 79"/>
                <a:gd name="T65" fmla="*/ 13 h 79"/>
                <a:gd name="T66" fmla="*/ 18 w 79"/>
                <a:gd name="T67" fmla="*/ 7 h 79"/>
                <a:gd name="T68" fmla="*/ 24 w 79"/>
                <a:gd name="T69" fmla="*/ 4 h 79"/>
                <a:gd name="T70" fmla="*/ 31 w 79"/>
                <a:gd name="T71" fmla="*/ 2 h 79"/>
                <a:gd name="T72" fmla="*/ 40 w 79"/>
                <a:gd name="T73" fmla="*/ 0 h 79"/>
                <a:gd name="T74" fmla="*/ 40 w 79"/>
                <a:gd name="T75" fmla="*/ 0 h 79"/>
                <a:gd name="T76" fmla="*/ 40 w 79"/>
                <a:gd name="T77" fmla="*/ 20 h 79"/>
                <a:gd name="T78" fmla="*/ 40 w 79"/>
                <a:gd name="T79" fmla="*/ 20 h 79"/>
                <a:gd name="T80" fmla="*/ 48 w 79"/>
                <a:gd name="T81" fmla="*/ 22 h 79"/>
                <a:gd name="T82" fmla="*/ 53 w 79"/>
                <a:gd name="T83" fmla="*/ 26 h 79"/>
                <a:gd name="T84" fmla="*/ 59 w 79"/>
                <a:gd name="T85" fmla="*/ 33 h 79"/>
                <a:gd name="T86" fmla="*/ 61 w 79"/>
                <a:gd name="T87" fmla="*/ 41 h 79"/>
                <a:gd name="T88" fmla="*/ 61 w 79"/>
                <a:gd name="T89" fmla="*/ 41 h 79"/>
                <a:gd name="T90" fmla="*/ 59 w 79"/>
                <a:gd name="T91" fmla="*/ 48 h 79"/>
                <a:gd name="T92" fmla="*/ 53 w 79"/>
                <a:gd name="T93" fmla="*/ 55 h 79"/>
                <a:gd name="T94" fmla="*/ 48 w 79"/>
                <a:gd name="T95" fmla="*/ 59 h 79"/>
                <a:gd name="T96" fmla="*/ 40 w 79"/>
                <a:gd name="T97" fmla="*/ 61 h 79"/>
                <a:gd name="T98" fmla="*/ 40 w 79"/>
                <a:gd name="T99" fmla="*/ 61 h 79"/>
                <a:gd name="T100" fmla="*/ 33 w 79"/>
                <a:gd name="T101" fmla="*/ 59 h 79"/>
                <a:gd name="T102" fmla="*/ 26 w 79"/>
                <a:gd name="T103" fmla="*/ 55 h 79"/>
                <a:gd name="T104" fmla="*/ 22 w 79"/>
                <a:gd name="T105" fmla="*/ 48 h 79"/>
                <a:gd name="T106" fmla="*/ 20 w 79"/>
                <a:gd name="T107" fmla="*/ 41 h 79"/>
                <a:gd name="T108" fmla="*/ 20 w 79"/>
                <a:gd name="T109" fmla="*/ 41 h 79"/>
                <a:gd name="T110" fmla="*/ 22 w 79"/>
                <a:gd name="T111" fmla="*/ 33 h 79"/>
                <a:gd name="T112" fmla="*/ 26 w 79"/>
                <a:gd name="T113" fmla="*/ 26 h 79"/>
                <a:gd name="T114" fmla="*/ 33 w 79"/>
                <a:gd name="T115" fmla="*/ 22 h 79"/>
                <a:gd name="T116" fmla="*/ 40 w 79"/>
                <a:gd name="T117" fmla="*/ 20 h 79"/>
                <a:gd name="T118" fmla="*/ 40 w 79"/>
                <a:gd name="T119" fmla="*/ 20 h 7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79"/>
                <a:gd name="T181" fmla="*/ 0 h 79"/>
                <a:gd name="T182" fmla="*/ 79 w 79"/>
                <a:gd name="T183" fmla="*/ 79 h 7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79" h="79">
                  <a:moveTo>
                    <a:pt x="40" y="0"/>
                  </a:moveTo>
                  <a:lnTo>
                    <a:pt x="40" y="0"/>
                  </a:lnTo>
                  <a:lnTo>
                    <a:pt x="48" y="2"/>
                  </a:lnTo>
                  <a:lnTo>
                    <a:pt x="55" y="4"/>
                  </a:lnTo>
                  <a:lnTo>
                    <a:pt x="62" y="7"/>
                  </a:lnTo>
                  <a:lnTo>
                    <a:pt x="68" y="13"/>
                  </a:lnTo>
                  <a:lnTo>
                    <a:pt x="73" y="18"/>
                  </a:lnTo>
                  <a:lnTo>
                    <a:pt x="77" y="24"/>
                  </a:lnTo>
                  <a:lnTo>
                    <a:pt x="79" y="33"/>
                  </a:lnTo>
                  <a:lnTo>
                    <a:pt x="79" y="41"/>
                  </a:lnTo>
                  <a:lnTo>
                    <a:pt x="79" y="48"/>
                  </a:lnTo>
                  <a:lnTo>
                    <a:pt x="77" y="55"/>
                  </a:lnTo>
                  <a:lnTo>
                    <a:pt x="73" y="63"/>
                  </a:lnTo>
                  <a:lnTo>
                    <a:pt x="68" y="68"/>
                  </a:lnTo>
                  <a:lnTo>
                    <a:pt x="62" y="74"/>
                  </a:lnTo>
                  <a:lnTo>
                    <a:pt x="55" y="77"/>
                  </a:lnTo>
                  <a:lnTo>
                    <a:pt x="48" y="79"/>
                  </a:lnTo>
                  <a:lnTo>
                    <a:pt x="40" y="79"/>
                  </a:lnTo>
                  <a:lnTo>
                    <a:pt x="31" y="79"/>
                  </a:lnTo>
                  <a:lnTo>
                    <a:pt x="24" y="77"/>
                  </a:lnTo>
                  <a:lnTo>
                    <a:pt x="18" y="74"/>
                  </a:lnTo>
                  <a:lnTo>
                    <a:pt x="13" y="68"/>
                  </a:lnTo>
                  <a:lnTo>
                    <a:pt x="7" y="63"/>
                  </a:lnTo>
                  <a:lnTo>
                    <a:pt x="4" y="55"/>
                  </a:lnTo>
                  <a:lnTo>
                    <a:pt x="2" y="48"/>
                  </a:lnTo>
                  <a:lnTo>
                    <a:pt x="0" y="41"/>
                  </a:lnTo>
                  <a:lnTo>
                    <a:pt x="2" y="33"/>
                  </a:lnTo>
                  <a:lnTo>
                    <a:pt x="4" y="24"/>
                  </a:lnTo>
                  <a:lnTo>
                    <a:pt x="7" y="18"/>
                  </a:lnTo>
                  <a:lnTo>
                    <a:pt x="13" y="13"/>
                  </a:lnTo>
                  <a:lnTo>
                    <a:pt x="18" y="7"/>
                  </a:lnTo>
                  <a:lnTo>
                    <a:pt x="24" y="4"/>
                  </a:lnTo>
                  <a:lnTo>
                    <a:pt x="31" y="2"/>
                  </a:lnTo>
                  <a:lnTo>
                    <a:pt x="40" y="0"/>
                  </a:lnTo>
                  <a:close/>
                  <a:moveTo>
                    <a:pt x="40" y="20"/>
                  </a:moveTo>
                  <a:lnTo>
                    <a:pt x="40" y="20"/>
                  </a:lnTo>
                  <a:lnTo>
                    <a:pt x="48" y="22"/>
                  </a:lnTo>
                  <a:lnTo>
                    <a:pt x="53" y="26"/>
                  </a:lnTo>
                  <a:lnTo>
                    <a:pt x="59" y="33"/>
                  </a:lnTo>
                  <a:lnTo>
                    <a:pt x="61" y="41"/>
                  </a:lnTo>
                  <a:lnTo>
                    <a:pt x="59" y="48"/>
                  </a:lnTo>
                  <a:lnTo>
                    <a:pt x="53" y="55"/>
                  </a:lnTo>
                  <a:lnTo>
                    <a:pt x="48" y="59"/>
                  </a:lnTo>
                  <a:lnTo>
                    <a:pt x="40" y="61"/>
                  </a:lnTo>
                  <a:lnTo>
                    <a:pt x="33" y="59"/>
                  </a:lnTo>
                  <a:lnTo>
                    <a:pt x="26" y="55"/>
                  </a:lnTo>
                  <a:lnTo>
                    <a:pt x="22" y="48"/>
                  </a:lnTo>
                  <a:lnTo>
                    <a:pt x="20" y="41"/>
                  </a:lnTo>
                  <a:lnTo>
                    <a:pt x="22" y="33"/>
                  </a:lnTo>
                  <a:lnTo>
                    <a:pt x="26" y="26"/>
                  </a:lnTo>
                  <a:lnTo>
                    <a:pt x="33" y="22"/>
                  </a:lnTo>
                  <a:lnTo>
                    <a:pt x="40" y="2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Freeform 2601"/>
            <p:cNvSpPr>
              <a:spLocks noEditPoints="1"/>
            </p:cNvSpPr>
            <p:nvPr/>
          </p:nvSpPr>
          <p:spPr bwMode="auto">
            <a:xfrm>
              <a:off x="2282826" y="1895475"/>
              <a:ext cx="125413" cy="125413"/>
            </a:xfrm>
            <a:custGeom>
              <a:avLst/>
              <a:gdLst>
                <a:gd name="T0" fmla="*/ 41 w 79"/>
                <a:gd name="T1" fmla="*/ 0 h 79"/>
                <a:gd name="T2" fmla="*/ 41 w 79"/>
                <a:gd name="T3" fmla="*/ 0 h 79"/>
                <a:gd name="T4" fmla="*/ 48 w 79"/>
                <a:gd name="T5" fmla="*/ 2 h 79"/>
                <a:gd name="T6" fmla="*/ 55 w 79"/>
                <a:gd name="T7" fmla="*/ 4 h 79"/>
                <a:gd name="T8" fmla="*/ 63 w 79"/>
                <a:gd name="T9" fmla="*/ 7 h 79"/>
                <a:gd name="T10" fmla="*/ 68 w 79"/>
                <a:gd name="T11" fmla="*/ 13 h 79"/>
                <a:gd name="T12" fmla="*/ 72 w 79"/>
                <a:gd name="T13" fmla="*/ 18 h 79"/>
                <a:gd name="T14" fmla="*/ 76 w 79"/>
                <a:gd name="T15" fmla="*/ 24 h 79"/>
                <a:gd name="T16" fmla="*/ 79 w 79"/>
                <a:gd name="T17" fmla="*/ 33 h 79"/>
                <a:gd name="T18" fmla="*/ 79 w 79"/>
                <a:gd name="T19" fmla="*/ 41 h 79"/>
                <a:gd name="T20" fmla="*/ 79 w 79"/>
                <a:gd name="T21" fmla="*/ 41 h 79"/>
                <a:gd name="T22" fmla="*/ 79 w 79"/>
                <a:gd name="T23" fmla="*/ 48 h 79"/>
                <a:gd name="T24" fmla="*/ 76 w 79"/>
                <a:gd name="T25" fmla="*/ 55 h 79"/>
                <a:gd name="T26" fmla="*/ 72 w 79"/>
                <a:gd name="T27" fmla="*/ 63 h 79"/>
                <a:gd name="T28" fmla="*/ 68 w 79"/>
                <a:gd name="T29" fmla="*/ 68 h 79"/>
                <a:gd name="T30" fmla="*/ 63 w 79"/>
                <a:gd name="T31" fmla="*/ 74 h 79"/>
                <a:gd name="T32" fmla="*/ 55 w 79"/>
                <a:gd name="T33" fmla="*/ 77 h 79"/>
                <a:gd name="T34" fmla="*/ 48 w 79"/>
                <a:gd name="T35" fmla="*/ 79 h 79"/>
                <a:gd name="T36" fmla="*/ 41 w 79"/>
                <a:gd name="T37" fmla="*/ 79 h 79"/>
                <a:gd name="T38" fmla="*/ 41 w 79"/>
                <a:gd name="T39" fmla="*/ 79 h 79"/>
                <a:gd name="T40" fmla="*/ 31 w 79"/>
                <a:gd name="T41" fmla="*/ 79 h 79"/>
                <a:gd name="T42" fmla="*/ 24 w 79"/>
                <a:gd name="T43" fmla="*/ 77 h 79"/>
                <a:gd name="T44" fmla="*/ 19 w 79"/>
                <a:gd name="T45" fmla="*/ 74 h 79"/>
                <a:gd name="T46" fmla="*/ 11 w 79"/>
                <a:gd name="T47" fmla="*/ 68 h 79"/>
                <a:gd name="T48" fmla="*/ 8 w 79"/>
                <a:gd name="T49" fmla="*/ 63 h 79"/>
                <a:gd name="T50" fmla="*/ 4 w 79"/>
                <a:gd name="T51" fmla="*/ 55 h 79"/>
                <a:gd name="T52" fmla="*/ 0 w 79"/>
                <a:gd name="T53" fmla="*/ 48 h 79"/>
                <a:gd name="T54" fmla="*/ 0 w 79"/>
                <a:gd name="T55" fmla="*/ 41 h 79"/>
                <a:gd name="T56" fmla="*/ 0 w 79"/>
                <a:gd name="T57" fmla="*/ 41 h 79"/>
                <a:gd name="T58" fmla="*/ 0 w 79"/>
                <a:gd name="T59" fmla="*/ 33 h 79"/>
                <a:gd name="T60" fmla="*/ 4 w 79"/>
                <a:gd name="T61" fmla="*/ 24 h 79"/>
                <a:gd name="T62" fmla="*/ 8 w 79"/>
                <a:gd name="T63" fmla="*/ 18 h 79"/>
                <a:gd name="T64" fmla="*/ 11 w 79"/>
                <a:gd name="T65" fmla="*/ 13 h 79"/>
                <a:gd name="T66" fmla="*/ 19 w 79"/>
                <a:gd name="T67" fmla="*/ 7 h 79"/>
                <a:gd name="T68" fmla="*/ 24 w 79"/>
                <a:gd name="T69" fmla="*/ 4 h 79"/>
                <a:gd name="T70" fmla="*/ 31 w 79"/>
                <a:gd name="T71" fmla="*/ 2 h 79"/>
                <a:gd name="T72" fmla="*/ 41 w 79"/>
                <a:gd name="T73" fmla="*/ 0 h 79"/>
                <a:gd name="T74" fmla="*/ 41 w 79"/>
                <a:gd name="T75" fmla="*/ 0 h 79"/>
                <a:gd name="T76" fmla="*/ 41 w 79"/>
                <a:gd name="T77" fmla="*/ 20 h 79"/>
                <a:gd name="T78" fmla="*/ 41 w 79"/>
                <a:gd name="T79" fmla="*/ 20 h 79"/>
                <a:gd name="T80" fmla="*/ 48 w 79"/>
                <a:gd name="T81" fmla="*/ 22 h 79"/>
                <a:gd name="T82" fmla="*/ 54 w 79"/>
                <a:gd name="T83" fmla="*/ 26 h 79"/>
                <a:gd name="T84" fmla="*/ 59 w 79"/>
                <a:gd name="T85" fmla="*/ 33 h 79"/>
                <a:gd name="T86" fmla="*/ 59 w 79"/>
                <a:gd name="T87" fmla="*/ 41 h 79"/>
                <a:gd name="T88" fmla="*/ 59 w 79"/>
                <a:gd name="T89" fmla="*/ 41 h 79"/>
                <a:gd name="T90" fmla="*/ 59 w 79"/>
                <a:gd name="T91" fmla="*/ 48 h 79"/>
                <a:gd name="T92" fmla="*/ 54 w 79"/>
                <a:gd name="T93" fmla="*/ 55 h 79"/>
                <a:gd name="T94" fmla="*/ 48 w 79"/>
                <a:gd name="T95" fmla="*/ 59 h 79"/>
                <a:gd name="T96" fmla="*/ 41 w 79"/>
                <a:gd name="T97" fmla="*/ 61 h 79"/>
                <a:gd name="T98" fmla="*/ 41 w 79"/>
                <a:gd name="T99" fmla="*/ 61 h 79"/>
                <a:gd name="T100" fmla="*/ 31 w 79"/>
                <a:gd name="T101" fmla="*/ 59 h 79"/>
                <a:gd name="T102" fmla="*/ 26 w 79"/>
                <a:gd name="T103" fmla="*/ 55 h 79"/>
                <a:gd name="T104" fmla="*/ 22 w 79"/>
                <a:gd name="T105" fmla="*/ 48 h 79"/>
                <a:gd name="T106" fmla="*/ 20 w 79"/>
                <a:gd name="T107" fmla="*/ 41 h 79"/>
                <a:gd name="T108" fmla="*/ 20 w 79"/>
                <a:gd name="T109" fmla="*/ 41 h 79"/>
                <a:gd name="T110" fmla="*/ 22 w 79"/>
                <a:gd name="T111" fmla="*/ 33 h 79"/>
                <a:gd name="T112" fmla="*/ 26 w 79"/>
                <a:gd name="T113" fmla="*/ 26 h 79"/>
                <a:gd name="T114" fmla="*/ 31 w 79"/>
                <a:gd name="T115" fmla="*/ 22 h 79"/>
                <a:gd name="T116" fmla="*/ 41 w 79"/>
                <a:gd name="T117" fmla="*/ 20 h 79"/>
                <a:gd name="T118" fmla="*/ 41 w 79"/>
                <a:gd name="T119" fmla="*/ 20 h 7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79"/>
                <a:gd name="T181" fmla="*/ 0 h 79"/>
                <a:gd name="T182" fmla="*/ 79 w 79"/>
                <a:gd name="T183" fmla="*/ 79 h 79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79" h="79">
                  <a:moveTo>
                    <a:pt x="41" y="0"/>
                  </a:moveTo>
                  <a:lnTo>
                    <a:pt x="41" y="0"/>
                  </a:lnTo>
                  <a:lnTo>
                    <a:pt x="48" y="2"/>
                  </a:lnTo>
                  <a:lnTo>
                    <a:pt x="55" y="4"/>
                  </a:lnTo>
                  <a:lnTo>
                    <a:pt x="63" y="7"/>
                  </a:lnTo>
                  <a:lnTo>
                    <a:pt x="68" y="13"/>
                  </a:lnTo>
                  <a:lnTo>
                    <a:pt x="72" y="18"/>
                  </a:lnTo>
                  <a:lnTo>
                    <a:pt x="76" y="24"/>
                  </a:lnTo>
                  <a:lnTo>
                    <a:pt x="79" y="33"/>
                  </a:lnTo>
                  <a:lnTo>
                    <a:pt x="79" y="41"/>
                  </a:lnTo>
                  <a:lnTo>
                    <a:pt x="79" y="48"/>
                  </a:lnTo>
                  <a:lnTo>
                    <a:pt x="76" y="55"/>
                  </a:lnTo>
                  <a:lnTo>
                    <a:pt x="72" y="63"/>
                  </a:lnTo>
                  <a:lnTo>
                    <a:pt x="68" y="68"/>
                  </a:lnTo>
                  <a:lnTo>
                    <a:pt x="63" y="74"/>
                  </a:lnTo>
                  <a:lnTo>
                    <a:pt x="55" y="77"/>
                  </a:lnTo>
                  <a:lnTo>
                    <a:pt x="48" y="79"/>
                  </a:lnTo>
                  <a:lnTo>
                    <a:pt x="41" y="79"/>
                  </a:lnTo>
                  <a:lnTo>
                    <a:pt x="31" y="79"/>
                  </a:lnTo>
                  <a:lnTo>
                    <a:pt x="24" y="77"/>
                  </a:lnTo>
                  <a:lnTo>
                    <a:pt x="19" y="74"/>
                  </a:lnTo>
                  <a:lnTo>
                    <a:pt x="11" y="68"/>
                  </a:lnTo>
                  <a:lnTo>
                    <a:pt x="8" y="63"/>
                  </a:lnTo>
                  <a:lnTo>
                    <a:pt x="4" y="55"/>
                  </a:lnTo>
                  <a:lnTo>
                    <a:pt x="0" y="48"/>
                  </a:lnTo>
                  <a:lnTo>
                    <a:pt x="0" y="41"/>
                  </a:lnTo>
                  <a:lnTo>
                    <a:pt x="0" y="33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11" y="13"/>
                  </a:lnTo>
                  <a:lnTo>
                    <a:pt x="19" y="7"/>
                  </a:lnTo>
                  <a:lnTo>
                    <a:pt x="24" y="4"/>
                  </a:lnTo>
                  <a:lnTo>
                    <a:pt x="31" y="2"/>
                  </a:lnTo>
                  <a:lnTo>
                    <a:pt x="41" y="0"/>
                  </a:lnTo>
                  <a:close/>
                  <a:moveTo>
                    <a:pt x="41" y="20"/>
                  </a:moveTo>
                  <a:lnTo>
                    <a:pt x="41" y="20"/>
                  </a:lnTo>
                  <a:lnTo>
                    <a:pt x="48" y="22"/>
                  </a:lnTo>
                  <a:lnTo>
                    <a:pt x="54" y="26"/>
                  </a:lnTo>
                  <a:lnTo>
                    <a:pt x="59" y="33"/>
                  </a:lnTo>
                  <a:lnTo>
                    <a:pt x="59" y="41"/>
                  </a:lnTo>
                  <a:lnTo>
                    <a:pt x="59" y="48"/>
                  </a:lnTo>
                  <a:lnTo>
                    <a:pt x="54" y="55"/>
                  </a:lnTo>
                  <a:lnTo>
                    <a:pt x="48" y="59"/>
                  </a:lnTo>
                  <a:lnTo>
                    <a:pt x="41" y="61"/>
                  </a:lnTo>
                  <a:lnTo>
                    <a:pt x="31" y="59"/>
                  </a:lnTo>
                  <a:lnTo>
                    <a:pt x="26" y="55"/>
                  </a:lnTo>
                  <a:lnTo>
                    <a:pt x="22" y="48"/>
                  </a:lnTo>
                  <a:lnTo>
                    <a:pt x="20" y="41"/>
                  </a:lnTo>
                  <a:lnTo>
                    <a:pt x="22" y="33"/>
                  </a:lnTo>
                  <a:lnTo>
                    <a:pt x="26" y="26"/>
                  </a:lnTo>
                  <a:lnTo>
                    <a:pt x="31" y="22"/>
                  </a:lnTo>
                  <a:lnTo>
                    <a:pt x="41" y="20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Freeform 2602"/>
            <p:cNvSpPr>
              <a:spLocks/>
            </p:cNvSpPr>
            <p:nvPr/>
          </p:nvSpPr>
          <p:spPr bwMode="auto">
            <a:xfrm>
              <a:off x="1876426" y="1670050"/>
              <a:ext cx="257175" cy="152400"/>
            </a:xfrm>
            <a:custGeom>
              <a:avLst/>
              <a:gdLst>
                <a:gd name="T0" fmla="*/ 0 w 162"/>
                <a:gd name="T1" fmla="*/ 96 h 96"/>
                <a:gd name="T2" fmla="*/ 0 w 162"/>
                <a:gd name="T3" fmla="*/ 63 h 96"/>
                <a:gd name="T4" fmla="*/ 0 w 162"/>
                <a:gd name="T5" fmla="*/ 63 h 96"/>
                <a:gd name="T6" fmla="*/ 0 w 162"/>
                <a:gd name="T7" fmla="*/ 50 h 96"/>
                <a:gd name="T8" fmla="*/ 4 w 162"/>
                <a:gd name="T9" fmla="*/ 39 h 96"/>
                <a:gd name="T10" fmla="*/ 9 w 162"/>
                <a:gd name="T11" fmla="*/ 28 h 96"/>
                <a:gd name="T12" fmla="*/ 19 w 162"/>
                <a:gd name="T13" fmla="*/ 19 h 96"/>
                <a:gd name="T14" fmla="*/ 26 w 162"/>
                <a:gd name="T15" fmla="*/ 11 h 96"/>
                <a:gd name="T16" fmla="*/ 37 w 162"/>
                <a:gd name="T17" fmla="*/ 6 h 96"/>
                <a:gd name="T18" fmla="*/ 48 w 162"/>
                <a:gd name="T19" fmla="*/ 2 h 96"/>
                <a:gd name="T20" fmla="*/ 61 w 162"/>
                <a:gd name="T21" fmla="*/ 0 h 96"/>
                <a:gd name="T22" fmla="*/ 162 w 162"/>
                <a:gd name="T23" fmla="*/ 0 h 96"/>
                <a:gd name="T24" fmla="*/ 162 w 162"/>
                <a:gd name="T25" fmla="*/ 96 h 96"/>
                <a:gd name="T26" fmla="*/ 151 w 162"/>
                <a:gd name="T27" fmla="*/ 96 h 96"/>
                <a:gd name="T28" fmla="*/ 151 w 162"/>
                <a:gd name="T29" fmla="*/ 15 h 96"/>
                <a:gd name="T30" fmla="*/ 120 w 162"/>
                <a:gd name="T31" fmla="*/ 15 h 96"/>
                <a:gd name="T32" fmla="*/ 120 w 162"/>
                <a:gd name="T33" fmla="*/ 96 h 96"/>
                <a:gd name="T34" fmla="*/ 113 w 162"/>
                <a:gd name="T35" fmla="*/ 96 h 96"/>
                <a:gd name="T36" fmla="*/ 113 w 162"/>
                <a:gd name="T37" fmla="*/ 15 h 96"/>
                <a:gd name="T38" fmla="*/ 61 w 162"/>
                <a:gd name="T39" fmla="*/ 15 h 96"/>
                <a:gd name="T40" fmla="*/ 61 w 162"/>
                <a:gd name="T41" fmla="*/ 15 h 96"/>
                <a:gd name="T42" fmla="*/ 52 w 162"/>
                <a:gd name="T43" fmla="*/ 17 h 96"/>
                <a:gd name="T44" fmla="*/ 43 w 162"/>
                <a:gd name="T45" fmla="*/ 19 h 96"/>
                <a:gd name="T46" fmla="*/ 35 w 162"/>
                <a:gd name="T47" fmla="*/ 22 h 96"/>
                <a:gd name="T48" fmla="*/ 28 w 162"/>
                <a:gd name="T49" fmla="*/ 30 h 96"/>
                <a:gd name="T50" fmla="*/ 22 w 162"/>
                <a:gd name="T51" fmla="*/ 35 h 96"/>
                <a:gd name="T52" fmla="*/ 17 w 162"/>
                <a:gd name="T53" fmla="*/ 44 h 96"/>
                <a:gd name="T54" fmla="*/ 15 w 162"/>
                <a:gd name="T55" fmla="*/ 54 h 96"/>
                <a:gd name="T56" fmla="*/ 13 w 162"/>
                <a:gd name="T57" fmla="*/ 63 h 96"/>
                <a:gd name="T58" fmla="*/ 13 w 162"/>
                <a:gd name="T59" fmla="*/ 96 h 96"/>
                <a:gd name="T60" fmla="*/ 0 w 162"/>
                <a:gd name="T61" fmla="*/ 96 h 96"/>
                <a:gd name="T62" fmla="*/ 0 w 162"/>
                <a:gd name="T63" fmla="*/ 96 h 9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62"/>
                <a:gd name="T97" fmla="*/ 0 h 96"/>
                <a:gd name="T98" fmla="*/ 162 w 162"/>
                <a:gd name="T99" fmla="*/ 96 h 9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62" h="96">
                  <a:moveTo>
                    <a:pt x="0" y="96"/>
                  </a:moveTo>
                  <a:lnTo>
                    <a:pt x="0" y="63"/>
                  </a:lnTo>
                  <a:lnTo>
                    <a:pt x="0" y="50"/>
                  </a:lnTo>
                  <a:lnTo>
                    <a:pt x="4" y="39"/>
                  </a:lnTo>
                  <a:lnTo>
                    <a:pt x="9" y="28"/>
                  </a:lnTo>
                  <a:lnTo>
                    <a:pt x="19" y="19"/>
                  </a:lnTo>
                  <a:lnTo>
                    <a:pt x="26" y="11"/>
                  </a:lnTo>
                  <a:lnTo>
                    <a:pt x="37" y="6"/>
                  </a:lnTo>
                  <a:lnTo>
                    <a:pt x="48" y="2"/>
                  </a:lnTo>
                  <a:lnTo>
                    <a:pt x="61" y="0"/>
                  </a:lnTo>
                  <a:lnTo>
                    <a:pt x="162" y="0"/>
                  </a:lnTo>
                  <a:lnTo>
                    <a:pt x="162" y="96"/>
                  </a:lnTo>
                  <a:lnTo>
                    <a:pt x="151" y="96"/>
                  </a:lnTo>
                  <a:lnTo>
                    <a:pt x="151" y="15"/>
                  </a:lnTo>
                  <a:lnTo>
                    <a:pt x="120" y="15"/>
                  </a:lnTo>
                  <a:lnTo>
                    <a:pt x="120" y="96"/>
                  </a:lnTo>
                  <a:lnTo>
                    <a:pt x="113" y="96"/>
                  </a:lnTo>
                  <a:lnTo>
                    <a:pt x="113" y="15"/>
                  </a:lnTo>
                  <a:lnTo>
                    <a:pt x="61" y="15"/>
                  </a:lnTo>
                  <a:lnTo>
                    <a:pt x="52" y="17"/>
                  </a:lnTo>
                  <a:lnTo>
                    <a:pt x="43" y="19"/>
                  </a:lnTo>
                  <a:lnTo>
                    <a:pt x="35" y="22"/>
                  </a:lnTo>
                  <a:lnTo>
                    <a:pt x="28" y="30"/>
                  </a:lnTo>
                  <a:lnTo>
                    <a:pt x="22" y="35"/>
                  </a:lnTo>
                  <a:lnTo>
                    <a:pt x="17" y="44"/>
                  </a:lnTo>
                  <a:lnTo>
                    <a:pt x="15" y="54"/>
                  </a:lnTo>
                  <a:lnTo>
                    <a:pt x="13" y="63"/>
                  </a:lnTo>
                  <a:lnTo>
                    <a:pt x="13" y="96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343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3E5BD5B-6F66-403E-B2E0-608BC6A96BCE}"/>
              </a:ext>
            </a:extLst>
          </p:cNvPr>
          <p:cNvSpPr/>
          <p:nvPr/>
        </p:nvSpPr>
        <p:spPr bwMode="auto">
          <a:xfrm>
            <a:off x="858309" y="2121314"/>
            <a:ext cx="7872767" cy="1072582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446EAF2-E311-4E35-A6A7-DD23CA228DCC}"/>
              </a:ext>
            </a:extLst>
          </p:cNvPr>
          <p:cNvSpPr/>
          <p:nvPr/>
        </p:nvSpPr>
        <p:spPr bwMode="auto">
          <a:xfrm>
            <a:off x="872042" y="2178452"/>
            <a:ext cx="79955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Construction business operator and housing construction registrant 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form a quality test plan for construction work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Construction business operator and housing construction registrant conduct quality tests 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and inspections in accordance with the quality management plan or quality test plan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3E5BD5B-6F66-403E-B2E0-608BC6A96BCE}"/>
              </a:ext>
            </a:extLst>
          </p:cNvPr>
          <p:cNvSpPr/>
          <p:nvPr/>
        </p:nvSpPr>
        <p:spPr bwMode="auto">
          <a:xfrm>
            <a:off x="846200" y="3885525"/>
            <a:ext cx="8549358" cy="543178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446EAF2-E311-4E35-A6A7-DD23CA228DCC}"/>
              </a:ext>
            </a:extLst>
          </p:cNvPr>
          <p:cNvSpPr/>
          <p:nvPr/>
        </p:nvSpPr>
        <p:spPr bwMode="auto">
          <a:xfrm>
            <a:off x="859931" y="4012914"/>
            <a:ext cx="84512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The contractor appropriates the construction quality management cost in the construction cost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3E5BD5B-6F66-403E-B2E0-608BC6A96BCE}"/>
              </a:ext>
            </a:extLst>
          </p:cNvPr>
          <p:cNvSpPr/>
          <p:nvPr/>
        </p:nvSpPr>
        <p:spPr bwMode="auto">
          <a:xfrm>
            <a:off x="854347" y="5089255"/>
            <a:ext cx="9389840" cy="1715712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446EAF2-E311-4E35-A6A7-DD23CA228DCC}"/>
              </a:ext>
            </a:extLst>
          </p:cNvPr>
          <p:cNvSpPr/>
          <p:nvPr/>
        </p:nvSpPr>
        <p:spPr bwMode="auto">
          <a:xfrm>
            <a:off x="883035" y="5220791"/>
            <a:ext cx="93949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A person who produces, imports, or sells construction materials and components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Construction business operator or housing construction registrant 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Manufacturer of ready mixed concrete or asphalt concrete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 ►  </a:t>
            </a: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Construction materials and components certified to conform to Korean industrial standards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    </a:t>
            </a: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Construction materials and components recognized by the Minister of Land, Infrastructure and Transport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0647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DFB446-047F-4125-A8BC-A70B2E84E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97" y="1078669"/>
            <a:ext cx="10401762" cy="6554389"/>
          </a:xfrm>
        </p:spPr>
        <p:txBody>
          <a:bodyPr/>
          <a:lstStyle/>
          <a:p>
            <a:r>
              <a:rPr lang="en-US" altLang="ko-KR" dirty="0"/>
              <a:t>Construction Quality and Safety Management</a:t>
            </a:r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r>
              <a:rPr lang="en-US" altLang="ko-KR" b="1" dirty="0"/>
              <a:t>Article 60.</a:t>
            </a:r>
            <a:r>
              <a:rPr lang="ko-KR" altLang="en-US" b="1" dirty="0"/>
              <a:t> </a:t>
            </a:r>
            <a:r>
              <a:rPr lang="en-US" altLang="ko-KR" b="1" dirty="0"/>
              <a:t>Agency for quality inspection</a:t>
            </a:r>
            <a:r>
              <a:rPr lang="ko-KR" altLang="en-US" b="1" dirty="0"/>
              <a:t> 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b="1" dirty="0"/>
          </a:p>
          <a:p>
            <a:pPr lvl="1"/>
            <a:endParaRPr lang="en-US" altLang="ko-KR" b="1" dirty="0"/>
          </a:p>
          <a:p>
            <a:pPr lvl="1"/>
            <a:r>
              <a:rPr lang="en-US" altLang="ko-KR" b="1" dirty="0"/>
              <a:t>Person commissioned as an acting quality management agent</a:t>
            </a:r>
          </a:p>
          <a:p>
            <a:pPr lvl="2"/>
            <a:endParaRPr lang="en-US" altLang="ko-K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 txBox="1">
            <a:spLocks/>
          </p:cNvSpPr>
          <p:nvPr/>
        </p:nvSpPr>
        <p:spPr bwMode="auto">
          <a:xfrm>
            <a:off x="630176" y="432259"/>
            <a:ext cx="9529893" cy="365130"/>
          </a:xfrm>
          <a:prstGeom prst="rect">
            <a:avLst/>
          </a:prstGeom>
          <a:noFill/>
          <a:ln w="50800">
            <a:noFill/>
            <a:prstDash val="sysDot"/>
            <a:miter lim="800000"/>
            <a:headEnd/>
            <a:tailEnd/>
          </a:ln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>
            <a:lvl1pPr marL="208250" indent="-2082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ClrTx/>
              <a:buFontTx/>
              <a:buNone/>
              <a:defRPr sz="2400" b="1" kern="1200" baseline="0">
                <a:solidFill>
                  <a:srgbClr val="C00000"/>
                </a:solidFill>
                <a:latin typeface="Arial" panose="020B0604020202020204" pitchFamily="34" charset="0"/>
                <a:ea typeface="HY견고딕" pitchFamily="18" charset="-127"/>
                <a:cs typeface="Arial" pitchFamily="34" charset="0"/>
              </a:defRPr>
            </a:lvl1pPr>
            <a:lvl2pPr marL="615693" indent="-2082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024947" indent="-21006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432392" indent="-21006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4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39835" indent="-199195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Construction Technology Promotion Act</a:t>
            </a:r>
            <a:endParaRPr lang="ko-KR" altLang="en-US" dirty="0"/>
          </a:p>
        </p:txBody>
      </p:sp>
      <p:sp>
        <p:nvSpPr>
          <p:cNvPr id="12" name="Freeform 2645"/>
          <p:cNvSpPr>
            <a:spLocks noEditPoints="1"/>
          </p:cNvSpPr>
          <p:nvPr/>
        </p:nvSpPr>
        <p:spPr bwMode="auto">
          <a:xfrm>
            <a:off x="8551056" y="1260352"/>
            <a:ext cx="1728192" cy="1059980"/>
          </a:xfrm>
          <a:custGeom>
            <a:avLst/>
            <a:gdLst>
              <a:gd name="T0" fmla="*/ 255 w 599"/>
              <a:gd name="T1" fmla="*/ 18 h 346"/>
              <a:gd name="T2" fmla="*/ 512 w 599"/>
              <a:gd name="T3" fmla="*/ 143 h 346"/>
              <a:gd name="T4" fmla="*/ 56 w 599"/>
              <a:gd name="T5" fmla="*/ 254 h 346"/>
              <a:gd name="T6" fmla="*/ 0 w 599"/>
              <a:gd name="T7" fmla="*/ 195 h 346"/>
              <a:gd name="T8" fmla="*/ 28 w 599"/>
              <a:gd name="T9" fmla="*/ 140 h 346"/>
              <a:gd name="T10" fmla="*/ 56 w 599"/>
              <a:gd name="T11" fmla="*/ 110 h 346"/>
              <a:gd name="T12" fmla="*/ 150 w 599"/>
              <a:gd name="T13" fmla="*/ 232 h 346"/>
              <a:gd name="T14" fmla="*/ 100 w 599"/>
              <a:gd name="T15" fmla="*/ 228 h 346"/>
              <a:gd name="T16" fmla="*/ 54 w 599"/>
              <a:gd name="T17" fmla="*/ 221 h 346"/>
              <a:gd name="T18" fmla="*/ 76 w 599"/>
              <a:gd name="T19" fmla="*/ 125 h 346"/>
              <a:gd name="T20" fmla="*/ 26 w 599"/>
              <a:gd name="T21" fmla="*/ 191 h 346"/>
              <a:gd name="T22" fmla="*/ 155 w 599"/>
              <a:gd name="T23" fmla="*/ 315 h 346"/>
              <a:gd name="T24" fmla="*/ 131 w 599"/>
              <a:gd name="T25" fmla="*/ 342 h 346"/>
              <a:gd name="T26" fmla="*/ 102 w 599"/>
              <a:gd name="T27" fmla="*/ 342 h 346"/>
              <a:gd name="T28" fmla="*/ 80 w 599"/>
              <a:gd name="T29" fmla="*/ 315 h 346"/>
              <a:gd name="T30" fmla="*/ 85 w 599"/>
              <a:gd name="T31" fmla="*/ 285 h 346"/>
              <a:gd name="T32" fmla="*/ 116 w 599"/>
              <a:gd name="T33" fmla="*/ 269 h 346"/>
              <a:gd name="T34" fmla="*/ 144 w 599"/>
              <a:gd name="T35" fmla="*/ 280 h 346"/>
              <a:gd name="T36" fmla="*/ 155 w 599"/>
              <a:gd name="T37" fmla="*/ 307 h 346"/>
              <a:gd name="T38" fmla="*/ 126 w 599"/>
              <a:gd name="T39" fmla="*/ 289 h 346"/>
              <a:gd name="T40" fmla="*/ 98 w 599"/>
              <a:gd name="T41" fmla="*/ 300 h 346"/>
              <a:gd name="T42" fmla="*/ 109 w 599"/>
              <a:gd name="T43" fmla="*/ 326 h 346"/>
              <a:gd name="T44" fmla="*/ 135 w 599"/>
              <a:gd name="T45" fmla="*/ 315 h 346"/>
              <a:gd name="T46" fmla="*/ 161 w 599"/>
              <a:gd name="T47" fmla="*/ 257 h 346"/>
              <a:gd name="T48" fmla="*/ 102 w 599"/>
              <a:gd name="T49" fmla="*/ 243 h 346"/>
              <a:gd name="T50" fmla="*/ 0 w 599"/>
              <a:gd name="T51" fmla="*/ 316 h 346"/>
              <a:gd name="T52" fmla="*/ 65 w 599"/>
              <a:gd name="T53" fmla="*/ 296 h 346"/>
              <a:gd name="T54" fmla="*/ 96 w 599"/>
              <a:gd name="T55" fmla="*/ 259 h 346"/>
              <a:gd name="T56" fmla="*/ 137 w 599"/>
              <a:gd name="T57" fmla="*/ 259 h 346"/>
              <a:gd name="T58" fmla="*/ 168 w 599"/>
              <a:gd name="T59" fmla="*/ 296 h 346"/>
              <a:gd name="T60" fmla="*/ 308 w 599"/>
              <a:gd name="T61" fmla="*/ 316 h 346"/>
              <a:gd name="T62" fmla="*/ 319 w 599"/>
              <a:gd name="T63" fmla="*/ 276 h 346"/>
              <a:gd name="T64" fmla="*/ 477 w 599"/>
              <a:gd name="T65" fmla="*/ 97 h 346"/>
              <a:gd name="T66" fmla="*/ 439 w 599"/>
              <a:gd name="T67" fmla="*/ 316 h 346"/>
              <a:gd name="T68" fmla="*/ 409 w 599"/>
              <a:gd name="T69" fmla="*/ 285 h 346"/>
              <a:gd name="T70" fmla="*/ 477 w 599"/>
              <a:gd name="T71" fmla="*/ 232 h 346"/>
              <a:gd name="T72" fmla="*/ 470 w 599"/>
              <a:gd name="T73" fmla="*/ 278 h 346"/>
              <a:gd name="T74" fmla="*/ 494 w 599"/>
              <a:gd name="T75" fmla="*/ 333 h 346"/>
              <a:gd name="T76" fmla="*/ 592 w 599"/>
              <a:gd name="T77" fmla="*/ 305 h 346"/>
              <a:gd name="T78" fmla="*/ 540 w 599"/>
              <a:gd name="T79" fmla="*/ 248 h 346"/>
              <a:gd name="T80" fmla="*/ 477 w 599"/>
              <a:gd name="T81" fmla="*/ 232 h 346"/>
              <a:gd name="T82" fmla="*/ 396 w 599"/>
              <a:gd name="T83" fmla="*/ 322 h 346"/>
              <a:gd name="T84" fmla="*/ 369 w 599"/>
              <a:gd name="T85" fmla="*/ 346 h 346"/>
              <a:gd name="T86" fmla="*/ 339 w 599"/>
              <a:gd name="T87" fmla="*/ 338 h 346"/>
              <a:gd name="T88" fmla="*/ 323 w 599"/>
              <a:gd name="T89" fmla="*/ 307 h 346"/>
              <a:gd name="T90" fmla="*/ 334 w 599"/>
              <a:gd name="T91" fmla="*/ 280 h 346"/>
              <a:gd name="T92" fmla="*/ 361 w 599"/>
              <a:gd name="T93" fmla="*/ 269 h 346"/>
              <a:gd name="T94" fmla="*/ 393 w 599"/>
              <a:gd name="T95" fmla="*/ 285 h 346"/>
              <a:gd name="T96" fmla="*/ 380 w 599"/>
              <a:gd name="T97" fmla="*/ 307 h 346"/>
              <a:gd name="T98" fmla="*/ 361 w 599"/>
              <a:gd name="T99" fmla="*/ 287 h 346"/>
              <a:gd name="T100" fmla="*/ 341 w 599"/>
              <a:gd name="T101" fmla="*/ 307 h 346"/>
              <a:gd name="T102" fmla="*/ 361 w 599"/>
              <a:gd name="T103" fmla="*/ 327 h 346"/>
              <a:gd name="T104" fmla="*/ 380 w 599"/>
              <a:gd name="T105" fmla="*/ 307 h 34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599"/>
              <a:gd name="T160" fmla="*/ 0 h 346"/>
              <a:gd name="T161" fmla="*/ 599 w 599"/>
              <a:gd name="T162" fmla="*/ 346 h 34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599" h="346">
                <a:moveTo>
                  <a:pt x="216" y="25"/>
                </a:moveTo>
                <a:lnTo>
                  <a:pt x="192" y="11"/>
                </a:lnTo>
                <a:lnTo>
                  <a:pt x="196" y="0"/>
                </a:lnTo>
                <a:lnTo>
                  <a:pt x="214" y="5"/>
                </a:lnTo>
                <a:lnTo>
                  <a:pt x="255" y="18"/>
                </a:lnTo>
                <a:lnTo>
                  <a:pt x="256" y="18"/>
                </a:lnTo>
                <a:lnTo>
                  <a:pt x="258" y="48"/>
                </a:lnTo>
                <a:lnTo>
                  <a:pt x="544" y="132"/>
                </a:lnTo>
                <a:lnTo>
                  <a:pt x="540" y="143"/>
                </a:lnTo>
                <a:lnTo>
                  <a:pt x="512" y="143"/>
                </a:lnTo>
                <a:lnTo>
                  <a:pt x="439" y="254"/>
                </a:lnTo>
                <a:lnTo>
                  <a:pt x="220" y="189"/>
                </a:lnTo>
                <a:lnTo>
                  <a:pt x="216" y="25"/>
                </a:lnTo>
                <a:close/>
                <a:moveTo>
                  <a:pt x="56" y="254"/>
                </a:moveTo>
                <a:lnTo>
                  <a:pt x="0" y="254"/>
                </a:lnTo>
                <a:lnTo>
                  <a:pt x="0" y="202"/>
                </a:lnTo>
                <a:lnTo>
                  <a:pt x="0" y="195"/>
                </a:lnTo>
                <a:lnTo>
                  <a:pt x="2" y="189"/>
                </a:lnTo>
                <a:lnTo>
                  <a:pt x="6" y="184"/>
                </a:lnTo>
                <a:lnTo>
                  <a:pt x="11" y="180"/>
                </a:lnTo>
                <a:lnTo>
                  <a:pt x="28" y="140"/>
                </a:lnTo>
                <a:lnTo>
                  <a:pt x="34" y="129"/>
                </a:lnTo>
                <a:lnTo>
                  <a:pt x="37" y="123"/>
                </a:lnTo>
                <a:lnTo>
                  <a:pt x="43" y="118"/>
                </a:lnTo>
                <a:lnTo>
                  <a:pt x="48" y="114"/>
                </a:lnTo>
                <a:lnTo>
                  <a:pt x="56" y="110"/>
                </a:lnTo>
                <a:lnTo>
                  <a:pt x="65" y="108"/>
                </a:lnTo>
                <a:lnTo>
                  <a:pt x="76" y="108"/>
                </a:lnTo>
                <a:lnTo>
                  <a:pt x="150" y="108"/>
                </a:lnTo>
                <a:lnTo>
                  <a:pt x="150" y="232"/>
                </a:lnTo>
                <a:lnTo>
                  <a:pt x="135" y="228"/>
                </a:lnTo>
                <a:lnTo>
                  <a:pt x="116" y="226"/>
                </a:lnTo>
                <a:lnTo>
                  <a:pt x="100" y="228"/>
                </a:lnTo>
                <a:lnTo>
                  <a:pt x="83" y="234"/>
                </a:lnTo>
                <a:lnTo>
                  <a:pt x="69" y="243"/>
                </a:lnTo>
                <a:lnTo>
                  <a:pt x="56" y="254"/>
                </a:lnTo>
                <a:close/>
                <a:moveTo>
                  <a:pt x="54" y="221"/>
                </a:moveTo>
                <a:lnTo>
                  <a:pt x="54" y="191"/>
                </a:lnTo>
                <a:lnTo>
                  <a:pt x="122" y="164"/>
                </a:lnTo>
                <a:lnTo>
                  <a:pt x="122" y="125"/>
                </a:lnTo>
                <a:lnTo>
                  <a:pt x="76" y="125"/>
                </a:lnTo>
                <a:lnTo>
                  <a:pt x="63" y="127"/>
                </a:lnTo>
                <a:lnTo>
                  <a:pt x="54" y="130"/>
                </a:lnTo>
                <a:lnTo>
                  <a:pt x="48" y="138"/>
                </a:lnTo>
                <a:lnTo>
                  <a:pt x="43" y="147"/>
                </a:lnTo>
                <a:lnTo>
                  <a:pt x="26" y="191"/>
                </a:lnTo>
                <a:lnTo>
                  <a:pt x="26" y="221"/>
                </a:lnTo>
                <a:lnTo>
                  <a:pt x="54" y="221"/>
                </a:lnTo>
                <a:close/>
                <a:moveTo>
                  <a:pt x="155" y="307"/>
                </a:moveTo>
                <a:lnTo>
                  <a:pt x="155" y="307"/>
                </a:lnTo>
                <a:lnTo>
                  <a:pt x="155" y="315"/>
                </a:lnTo>
                <a:lnTo>
                  <a:pt x="153" y="322"/>
                </a:lnTo>
                <a:lnTo>
                  <a:pt x="150" y="329"/>
                </a:lnTo>
                <a:lnTo>
                  <a:pt x="144" y="335"/>
                </a:lnTo>
                <a:lnTo>
                  <a:pt x="139" y="338"/>
                </a:lnTo>
                <a:lnTo>
                  <a:pt x="131" y="342"/>
                </a:lnTo>
                <a:lnTo>
                  <a:pt x="126" y="346"/>
                </a:lnTo>
                <a:lnTo>
                  <a:pt x="116" y="346"/>
                </a:lnTo>
                <a:lnTo>
                  <a:pt x="109" y="346"/>
                </a:lnTo>
                <a:lnTo>
                  <a:pt x="102" y="342"/>
                </a:lnTo>
                <a:lnTo>
                  <a:pt x="96" y="338"/>
                </a:lnTo>
                <a:lnTo>
                  <a:pt x="91" y="335"/>
                </a:lnTo>
                <a:lnTo>
                  <a:pt x="85" y="329"/>
                </a:lnTo>
                <a:lnTo>
                  <a:pt x="81" y="322"/>
                </a:lnTo>
                <a:lnTo>
                  <a:pt x="80" y="315"/>
                </a:lnTo>
                <a:lnTo>
                  <a:pt x="78" y="307"/>
                </a:lnTo>
                <a:lnTo>
                  <a:pt x="80" y="300"/>
                </a:lnTo>
                <a:lnTo>
                  <a:pt x="81" y="292"/>
                </a:lnTo>
                <a:lnTo>
                  <a:pt x="85" y="285"/>
                </a:lnTo>
                <a:lnTo>
                  <a:pt x="91" y="280"/>
                </a:lnTo>
                <a:lnTo>
                  <a:pt x="96" y="276"/>
                </a:lnTo>
                <a:lnTo>
                  <a:pt x="102" y="272"/>
                </a:lnTo>
                <a:lnTo>
                  <a:pt x="109" y="270"/>
                </a:lnTo>
                <a:lnTo>
                  <a:pt x="116" y="269"/>
                </a:lnTo>
                <a:lnTo>
                  <a:pt x="126" y="270"/>
                </a:lnTo>
                <a:lnTo>
                  <a:pt x="131" y="272"/>
                </a:lnTo>
                <a:lnTo>
                  <a:pt x="139" y="276"/>
                </a:lnTo>
                <a:lnTo>
                  <a:pt x="144" y="280"/>
                </a:lnTo>
                <a:lnTo>
                  <a:pt x="150" y="285"/>
                </a:lnTo>
                <a:lnTo>
                  <a:pt x="153" y="292"/>
                </a:lnTo>
                <a:lnTo>
                  <a:pt x="155" y="300"/>
                </a:lnTo>
                <a:lnTo>
                  <a:pt x="155" y="307"/>
                </a:lnTo>
                <a:close/>
                <a:moveTo>
                  <a:pt x="137" y="307"/>
                </a:moveTo>
                <a:lnTo>
                  <a:pt x="137" y="307"/>
                </a:lnTo>
                <a:lnTo>
                  <a:pt x="135" y="300"/>
                </a:lnTo>
                <a:lnTo>
                  <a:pt x="131" y="292"/>
                </a:lnTo>
                <a:lnTo>
                  <a:pt x="126" y="289"/>
                </a:lnTo>
                <a:lnTo>
                  <a:pt x="116" y="287"/>
                </a:lnTo>
                <a:lnTo>
                  <a:pt x="109" y="289"/>
                </a:lnTo>
                <a:lnTo>
                  <a:pt x="104" y="292"/>
                </a:lnTo>
                <a:lnTo>
                  <a:pt x="98" y="300"/>
                </a:lnTo>
                <a:lnTo>
                  <a:pt x="96" y="307"/>
                </a:lnTo>
                <a:lnTo>
                  <a:pt x="98" y="315"/>
                </a:lnTo>
                <a:lnTo>
                  <a:pt x="104" y="322"/>
                </a:lnTo>
                <a:lnTo>
                  <a:pt x="109" y="326"/>
                </a:lnTo>
                <a:lnTo>
                  <a:pt x="116" y="327"/>
                </a:lnTo>
                <a:lnTo>
                  <a:pt x="126" y="326"/>
                </a:lnTo>
                <a:lnTo>
                  <a:pt x="131" y="322"/>
                </a:lnTo>
                <a:lnTo>
                  <a:pt x="135" y="315"/>
                </a:lnTo>
                <a:lnTo>
                  <a:pt x="137" y="307"/>
                </a:lnTo>
                <a:close/>
                <a:moveTo>
                  <a:pt x="170" y="269"/>
                </a:moveTo>
                <a:lnTo>
                  <a:pt x="170" y="269"/>
                </a:lnTo>
                <a:lnTo>
                  <a:pt x="161" y="257"/>
                </a:lnTo>
                <a:lnTo>
                  <a:pt x="148" y="248"/>
                </a:lnTo>
                <a:lnTo>
                  <a:pt x="133" y="243"/>
                </a:lnTo>
                <a:lnTo>
                  <a:pt x="116" y="241"/>
                </a:lnTo>
                <a:lnTo>
                  <a:pt x="102" y="243"/>
                </a:lnTo>
                <a:lnTo>
                  <a:pt x="87" y="248"/>
                </a:lnTo>
                <a:lnTo>
                  <a:pt x="74" y="257"/>
                </a:lnTo>
                <a:lnTo>
                  <a:pt x="63" y="269"/>
                </a:lnTo>
                <a:lnTo>
                  <a:pt x="0" y="269"/>
                </a:lnTo>
                <a:lnTo>
                  <a:pt x="0" y="316"/>
                </a:lnTo>
                <a:lnTo>
                  <a:pt x="65" y="316"/>
                </a:lnTo>
                <a:lnTo>
                  <a:pt x="65" y="307"/>
                </a:lnTo>
                <a:lnTo>
                  <a:pt x="65" y="296"/>
                </a:lnTo>
                <a:lnTo>
                  <a:pt x="69" y="287"/>
                </a:lnTo>
                <a:lnTo>
                  <a:pt x="74" y="278"/>
                </a:lnTo>
                <a:lnTo>
                  <a:pt x="80" y="270"/>
                </a:lnTo>
                <a:lnTo>
                  <a:pt x="87" y="263"/>
                </a:lnTo>
                <a:lnTo>
                  <a:pt x="96" y="259"/>
                </a:lnTo>
                <a:lnTo>
                  <a:pt x="107" y="256"/>
                </a:lnTo>
                <a:lnTo>
                  <a:pt x="116" y="256"/>
                </a:lnTo>
                <a:lnTo>
                  <a:pt x="127" y="256"/>
                </a:lnTo>
                <a:lnTo>
                  <a:pt x="137" y="259"/>
                </a:lnTo>
                <a:lnTo>
                  <a:pt x="146" y="263"/>
                </a:lnTo>
                <a:lnTo>
                  <a:pt x="155" y="270"/>
                </a:lnTo>
                <a:lnTo>
                  <a:pt x="161" y="278"/>
                </a:lnTo>
                <a:lnTo>
                  <a:pt x="166" y="287"/>
                </a:lnTo>
                <a:lnTo>
                  <a:pt x="168" y="296"/>
                </a:lnTo>
                <a:lnTo>
                  <a:pt x="170" y="307"/>
                </a:lnTo>
                <a:lnTo>
                  <a:pt x="170" y="316"/>
                </a:lnTo>
                <a:lnTo>
                  <a:pt x="308" y="316"/>
                </a:lnTo>
                <a:lnTo>
                  <a:pt x="308" y="307"/>
                </a:lnTo>
                <a:lnTo>
                  <a:pt x="310" y="296"/>
                </a:lnTo>
                <a:lnTo>
                  <a:pt x="313" y="285"/>
                </a:lnTo>
                <a:lnTo>
                  <a:pt x="319" y="276"/>
                </a:lnTo>
                <a:lnTo>
                  <a:pt x="326" y="269"/>
                </a:lnTo>
                <a:lnTo>
                  <a:pt x="170" y="269"/>
                </a:lnTo>
                <a:close/>
                <a:moveTo>
                  <a:pt x="402" y="7"/>
                </a:moveTo>
                <a:lnTo>
                  <a:pt x="293" y="44"/>
                </a:lnTo>
                <a:lnTo>
                  <a:pt x="477" y="97"/>
                </a:lnTo>
                <a:lnTo>
                  <a:pt x="402" y="7"/>
                </a:lnTo>
                <a:close/>
                <a:moveTo>
                  <a:pt x="413" y="307"/>
                </a:moveTo>
                <a:lnTo>
                  <a:pt x="413" y="307"/>
                </a:lnTo>
                <a:lnTo>
                  <a:pt x="413" y="316"/>
                </a:lnTo>
                <a:lnTo>
                  <a:pt x="439" y="316"/>
                </a:lnTo>
                <a:lnTo>
                  <a:pt x="439" y="269"/>
                </a:lnTo>
                <a:lnTo>
                  <a:pt x="394" y="269"/>
                </a:lnTo>
                <a:lnTo>
                  <a:pt x="402" y="276"/>
                </a:lnTo>
                <a:lnTo>
                  <a:pt x="409" y="285"/>
                </a:lnTo>
                <a:lnTo>
                  <a:pt x="413" y="296"/>
                </a:lnTo>
                <a:lnTo>
                  <a:pt x="413" y="307"/>
                </a:lnTo>
                <a:close/>
                <a:moveTo>
                  <a:pt x="477" y="232"/>
                </a:moveTo>
                <a:lnTo>
                  <a:pt x="477" y="232"/>
                </a:lnTo>
                <a:lnTo>
                  <a:pt x="470" y="232"/>
                </a:lnTo>
                <a:lnTo>
                  <a:pt x="452" y="261"/>
                </a:lnTo>
                <a:lnTo>
                  <a:pt x="461" y="269"/>
                </a:lnTo>
                <a:lnTo>
                  <a:pt x="470" y="278"/>
                </a:lnTo>
                <a:lnTo>
                  <a:pt x="477" y="287"/>
                </a:lnTo>
                <a:lnTo>
                  <a:pt x="483" y="298"/>
                </a:lnTo>
                <a:lnTo>
                  <a:pt x="488" y="309"/>
                </a:lnTo>
                <a:lnTo>
                  <a:pt x="490" y="320"/>
                </a:lnTo>
                <a:lnTo>
                  <a:pt x="494" y="333"/>
                </a:lnTo>
                <a:lnTo>
                  <a:pt x="494" y="346"/>
                </a:lnTo>
                <a:lnTo>
                  <a:pt x="599" y="346"/>
                </a:lnTo>
                <a:lnTo>
                  <a:pt x="597" y="326"/>
                </a:lnTo>
                <a:lnTo>
                  <a:pt x="592" y="305"/>
                </a:lnTo>
                <a:lnTo>
                  <a:pt x="580" y="287"/>
                </a:lnTo>
                <a:lnTo>
                  <a:pt x="568" y="269"/>
                </a:lnTo>
                <a:lnTo>
                  <a:pt x="558" y="261"/>
                </a:lnTo>
                <a:lnTo>
                  <a:pt x="549" y="254"/>
                </a:lnTo>
                <a:lnTo>
                  <a:pt x="540" y="248"/>
                </a:lnTo>
                <a:lnTo>
                  <a:pt x="529" y="243"/>
                </a:lnTo>
                <a:lnTo>
                  <a:pt x="516" y="237"/>
                </a:lnTo>
                <a:lnTo>
                  <a:pt x="505" y="234"/>
                </a:lnTo>
                <a:lnTo>
                  <a:pt x="490" y="232"/>
                </a:lnTo>
                <a:lnTo>
                  <a:pt x="477" y="232"/>
                </a:lnTo>
                <a:close/>
                <a:moveTo>
                  <a:pt x="398" y="307"/>
                </a:moveTo>
                <a:lnTo>
                  <a:pt x="398" y="307"/>
                </a:lnTo>
                <a:lnTo>
                  <a:pt x="398" y="315"/>
                </a:lnTo>
                <a:lnTo>
                  <a:pt x="396" y="322"/>
                </a:lnTo>
                <a:lnTo>
                  <a:pt x="393" y="329"/>
                </a:lnTo>
                <a:lnTo>
                  <a:pt x="387" y="335"/>
                </a:lnTo>
                <a:lnTo>
                  <a:pt x="382" y="338"/>
                </a:lnTo>
                <a:lnTo>
                  <a:pt x="376" y="342"/>
                </a:lnTo>
                <a:lnTo>
                  <a:pt x="369" y="346"/>
                </a:lnTo>
                <a:lnTo>
                  <a:pt x="361" y="346"/>
                </a:lnTo>
                <a:lnTo>
                  <a:pt x="352" y="346"/>
                </a:lnTo>
                <a:lnTo>
                  <a:pt x="345" y="342"/>
                </a:lnTo>
                <a:lnTo>
                  <a:pt x="339" y="338"/>
                </a:lnTo>
                <a:lnTo>
                  <a:pt x="334" y="335"/>
                </a:lnTo>
                <a:lnTo>
                  <a:pt x="328" y="329"/>
                </a:lnTo>
                <a:lnTo>
                  <a:pt x="325" y="322"/>
                </a:lnTo>
                <a:lnTo>
                  <a:pt x="323" y="315"/>
                </a:lnTo>
                <a:lnTo>
                  <a:pt x="323" y="307"/>
                </a:lnTo>
                <a:lnTo>
                  <a:pt x="323" y="300"/>
                </a:lnTo>
                <a:lnTo>
                  <a:pt x="325" y="292"/>
                </a:lnTo>
                <a:lnTo>
                  <a:pt x="328" y="285"/>
                </a:lnTo>
                <a:lnTo>
                  <a:pt x="334" y="280"/>
                </a:lnTo>
                <a:lnTo>
                  <a:pt x="339" y="276"/>
                </a:lnTo>
                <a:lnTo>
                  <a:pt x="345" y="272"/>
                </a:lnTo>
                <a:lnTo>
                  <a:pt x="352" y="270"/>
                </a:lnTo>
                <a:lnTo>
                  <a:pt x="361" y="269"/>
                </a:lnTo>
                <a:lnTo>
                  <a:pt x="369" y="270"/>
                </a:lnTo>
                <a:lnTo>
                  <a:pt x="376" y="272"/>
                </a:lnTo>
                <a:lnTo>
                  <a:pt x="382" y="276"/>
                </a:lnTo>
                <a:lnTo>
                  <a:pt x="387" y="280"/>
                </a:lnTo>
                <a:lnTo>
                  <a:pt x="393" y="285"/>
                </a:lnTo>
                <a:lnTo>
                  <a:pt x="396" y="292"/>
                </a:lnTo>
                <a:lnTo>
                  <a:pt x="398" y="300"/>
                </a:lnTo>
                <a:lnTo>
                  <a:pt x="398" y="307"/>
                </a:lnTo>
                <a:close/>
                <a:moveTo>
                  <a:pt x="380" y="307"/>
                </a:moveTo>
                <a:lnTo>
                  <a:pt x="380" y="307"/>
                </a:lnTo>
                <a:lnTo>
                  <a:pt x="380" y="300"/>
                </a:lnTo>
                <a:lnTo>
                  <a:pt x="374" y="292"/>
                </a:lnTo>
                <a:lnTo>
                  <a:pt x="369" y="289"/>
                </a:lnTo>
                <a:lnTo>
                  <a:pt x="361" y="287"/>
                </a:lnTo>
                <a:lnTo>
                  <a:pt x="352" y="289"/>
                </a:lnTo>
                <a:lnTo>
                  <a:pt x="347" y="292"/>
                </a:lnTo>
                <a:lnTo>
                  <a:pt x="343" y="300"/>
                </a:lnTo>
                <a:lnTo>
                  <a:pt x="341" y="307"/>
                </a:lnTo>
                <a:lnTo>
                  <a:pt x="343" y="315"/>
                </a:lnTo>
                <a:lnTo>
                  <a:pt x="347" y="322"/>
                </a:lnTo>
                <a:lnTo>
                  <a:pt x="352" y="326"/>
                </a:lnTo>
                <a:lnTo>
                  <a:pt x="361" y="327"/>
                </a:lnTo>
                <a:lnTo>
                  <a:pt x="369" y="326"/>
                </a:lnTo>
                <a:lnTo>
                  <a:pt x="374" y="322"/>
                </a:lnTo>
                <a:lnTo>
                  <a:pt x="380" y="315"/>
                </a:lnTo>
                <a:lnTo>
                  <a:pt x="380" y="307"/>
                </a:lnTo>
                <a:close/>
              </a:path>
            </a:pathLst>
          </a:custGeom>
          <a:solidFill>
            <a:srgbClr val="343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E5BD5B-6F66-403E-B2E0-608BC6A96BCE}"/>
              </a:ext>
            </a:extLst>
          </p:cNvPr>
          <p:cNvSpPr/>
          <p:nvPr/>
        </p:nvSpPr>
        <p:spPr bwMode="auto">
          <a:xfrm>
            <a:off x="810196" y="2736515"/>
            <a:ext cx="6989786" cy="1211656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46EAF2-E311-4E35-A6A7-DD23CA228DCC}"/>
              </a:ext>
            </a:extLst>
          </p:cNvPr>
          <p:cNvSpPr/>
          <p:nvPr/>
        </p:nvSpPr>
        <p:spPr bwMode="auto">
          <a:xfrm>
            <a:off x="823928" y="2888668"/>
            <a:ext cx="73670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National and public test institute</a:t>
            </a: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 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Construction engineering operator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 </a:t>
            </a:r>
          </a:p>
          <a:p>
            <a:pPr>
              <a:defRPr/>
            </a:pPr>
            <a:r>
              <a:rPr lang="ko-KR" altLang="en-US" sz="1400" b="1" dirty="0">
                <a:latin typeface="Arial" panose="020B0604020202020204" pitchFamily="34" charset="0"/>
                <a:ea typeface="돋움" panose="020B0600000101010101" pitchFamily="50" charset="-127"/>
              </a:rPr>
              <a:t> ► </a:t>
            </a: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Conducting tests and inspections for construction work quality management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3E5BD5B-6F66-403E-B2E0-608BC6A96BCE}"/>
              </a:ext>
            </a:extLst>
          </p:cNvPr>
          <p:cNvSpPr/>
          <p:nvPr/>
        </p:nvSpPr>
        <p:spPr bwMode="auto">
          <a:xfrm>
            <a:off x="810196" y="4752739"/>
            <a:ext cx="8100900" cy="1548172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46EAF2-E311-4E35-A6A7-DD23CA228DCC}"/>
              </a:ext>
            </a:extLst>
          </p:cNvPr>
          <p:cNvSpPr/>
          <p:nvPr/>
        </p:nvSpPr>
        <p:spPr bwMode="auto">
          <a:xfrm>
            <a:off x="823928" y="4904892"/>
            <a:ext cx="808716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Quality inspection with materials that have been sealed or verified by the contractor or  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construction engineering operator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In the case of issuing a quality test report for materials, etc. used for construction work,  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enter the quality inspection report and quality inspection contents into the integrated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construction support information system within 7 days from the date of issuance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415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DFB446-047F-4125-A8BC-A70B2E84E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97" y="1078669"/>
            <a:ext cx="10401762" cy="6554389"/>
          </a:xfrm>
        </p:spPr>
        <p:txBody>
          <a:bodyPr/>
          <a:lstStyle/>
          <a:p>
            <a:r>
              <a:rPr lang="en-US" altLang="ko-KR" dirty="0"/>
              <a:t>Penalty</a:t>
            </a:r>
          </a:p>
          <a:p>
            <a:endParaRPr lang="en-US" altLang="ko-KR" b="1" dirty="0"/>
          </a:p>
          <a:p>
            <a:pPr lvl="1"/>
            <a:r>
              <a:rPr lang="en-US" altLang="ko-KR" b="1" dirty="0"/>
              <a:t>Article 85.</a:t>
            </a:r>
            <a:r>
              <a:rPr lang="ko-KR" altLang="en-US" b="1" dirty="0"/>
              <a:t> </a:t>
            </a:r>
            <a:r>
              <a:rPr lang="en-US" altLang="ko-KR" b="1" dirty="0"/>
              <a:t>Penalty</a:t>
            </a:r>
            <a:r>
              <a:rPr lang="ko-KR" altLang="en-US" b="1" dirty="0"/>
              <a:t> </a:t>
            </a:r>
            <a:endParaRPr lang="en-US" altLang="ko-KR" dirty="0"/>
          </a:p>
          <a:p>
            <a:pPr lvl="2"/>
            <a:endParaRPr lang="en-US" altLang="ko-KR" dirty="0"/>
          </a:p>
          <a:p>
            <a:pPr marL="719137" lvl="2" indent="0">
              <a:buNone/>
            </a:pPr>
            <a:endParaRPr lang="en-US" altLang="ko-KR" dirty="0"/>
          </a:p>
          <a:p>
            <a:pPr marL="719137" lvl="2" indent="0">
              <a:buNone/>
            </a:pPr>
            <a:endParaRPr lang="en-US" altLang="ko-KR" dirty="0"/>
          </a:p>
          <a:p>
            <a:pPr marL="719137" lvl="2" indent="0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b="1" dirty="0"/>
          </a:p>
          <a:p>
            <a:pPr lvl="1"/>
            <a:r>
              <a:rPr lang="en-US" altLang="ko-KR" b="1" dirty="0"/>
              <a:t>Article</a:t>
            </a:r>
            <a:r>
              <a:rPr lang="ko-KR" altLang="en-US" b="1" dirty="0"/>
              <a:t> </a:t>
            </a:r>
            <a:r>
              <a:rPr lang="en-US" altLang="ko-KR" b="1" dirty="0"/>
              <a:t>88.</a:t>
            </a:r>
            <a:r>
              <a:rPr lang="ko-KR" altLang="en-US" b="1" dirty="0"/>
              <a:t> </a:t>
            </a:r>
            <a:r>
              <a:rPr lang="en-US" altLang="ko-KR" b="1" dirty="0"/>
              <a:t>Penalty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B251753-21DB-42EE-AD7C-F00D2832A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1448A84-9A43-443E-8F62-175B091D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569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122128-A94A-4580-B9CC-F6AE9385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C436C65-89A5-4003-AA9A-7FB44764E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CF7E1012-468B-4B54-B6B1-C8A95B8E8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82872AB5-199D-4107-8360-A507F928A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4523"/>
            <a:ext cx="65" cy="24815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4283" rIns="0" bIns="-14283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CB3CCC4D-447F-418A-8BDF-672E2EBE252F}"/>
              </a:ext>
            </a:extLst>
          </p:cNvPr>
          <p:cNvSpPr txBox="1">
            <a:spLocks/>
          </p:cNvSpPr>
          <p:nvPr/>
        </p:nvSpPr>
        <p:spPr bwMode="auto">
          <a:xfrm>
            <a:off x="630176" y="432259"/>
            <a:ext cx="9529893" cy="365130"/>
          </a:xfrm>
          <a:prstGeom prst="rect">
            <a:avLst/>
          </a:prstGeom>
          <a:noFill/>
          <a:ln w="50800">
            <a:noFill/>
            <a:prstDash val="sysDot"/>
            <a:miter lim="800000"/>
            <a:headEnd/>
            <a:tailEnd/>
          </a:ln>
        </p:spPr>
        <p:txBody>
          <a:bodyPr vert="horz" wrap="square" lIns="104306" tIns="52153" rIns="104306" bIns="52153" numCol="1" anchor="ctr" anchorCtr="0" compatLnSpc="1">
            <a:prstTxWarp prst="textNoShape">
              <a:avLst/>
            </a:prstTxWarp>
          </a:bodyPr>
          <a:lstStyle>
            <a:lvl1pPr marL="208250" indent="-2082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ClrTx/>
              <a:buFontTx/>
              <a:buNone/>
              <a:defRPr sz="2400" b="1" kern="1200" baseline="0">
                <a:solidFill>
                  <a:srgbClr val="C00000"/>
                </a:solidFill>
                <a:latin typeface="Arial" panose="020B0604020202020204" pitchFamily="34" charset="0"/>
                <a:ea typeface="HY견고딕" pitchFamily="18" charset="-127"/>
                <a:cs typeface="Arial" pitchFamily="34" charset="0"/>
              </a:defRPr>
            </a:lvl1pPr>
            <a:lvl2pPr marL="615693" indent="-20825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024947" indent="-21006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6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432392" indent="-210060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14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39835" indent="-199195" algn="l" defTabSz="1042988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b="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868404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932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460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88" indent="-260764" algn="l" defTabSz="1043056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Construction Technology Promotion Act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3E5BD5B-6F66-403E-B2E0-608BC6A96BCE}"/>
              </a:ext>
            </a:extLst>
          </p:cNvPr>
          <p:cNvSpPr/>
          <p:nvPr/>
        </p:nvSpPr>
        <p:spPr bwMode="auto">
          <a:xfrm>
            <a:off x="810196" y="2088443"/>
            <a:ext cx="8496944" cy="1296144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46EAF2-E311-4E35-A6A7-DD23CA228DCC}"/>
              </a:ext>
            </a:extLst>
          </p:cNvPr>
          <p:cNvSpPr/>
          <p:nvPr/>
        </p:nvSpPr>
        <p:spPr bwMode="auto">
          <a:xfrm>
            <a:off x="823927" y="2143028"/>
            <a:ext cx="801516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A person who causes serious damage to the main structure part of the facility and causes 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personal injury or death shall be sentenced to life imprisonment or imprisonment for not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less than three years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A person who endangers a person is sentenced to up to 10 years in prison or a fine of up to 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100 million won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46EAF2-E311-4E35-A6A7-DD23CA228DCC}"/>
              </a:ext>
            </a:extLst>
          </p:cNvPr>
          <p:cNvSpPr/>
          <p:nvPr/>
        </p:nvSpPr>
        <p:spPr bwMode="auto">
          <a:xfrm>
            <a:off x="823928" y="5480956"/>
            <a:ext cx="81231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sz="1400" b="1" dirty="0">
              <a:ln>
                <a:solidFill>
                  <a:schemeClr val="accent1">
                    <a:alpha val="0"/>
                  </a:schemeClr>
                </a:solidFill>
              </a:ln>
              <a:gradFill>
                <a:gsLst>
                  <a:gs pos="100000">
                    <a:schemeClr val="tx1">
                      <a:lumMod val="95000"/>
                      <a:lumOff val="5000"/>
                    </a:schemeClr>
                  </a:gs>
                  <a:gs pos="1250">
                    <a:schemeClr val="tx1">
                      <a:lumMod val="95000"/>
                      <a:lumOff val="5000"/>
                    </a:schemeClr>
                  </a:gs>
                </a:gsLst>
                <a:lin ang="0" scaled="0"/>
              </a:gradFill>
              <a:latin typeface="+mn-lt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3E5BD5B-6F66-403E-B2E0-608BC6A96BCE}"/>
              </a:ext>
            </a:extLst>
          </p:cNvPr>
          <p:cNvSpPr/>
          <p:nvPr/>
        </p:nvSpPr>
        <p:spPr bwMode="auto">
          <a:xfrm>
            <a:off x="823928" y="4068663"/>
            <a:ext cx="7907148" cy="2556284"/>
          </a:xfrm>
          <a:prstGeom prst="rect">
            <a:avLst/>
          </a:prstGeom>
          <a:noFill/>
          <a:ln w="9525">
            <a:solidFill>
              <a:srgbClr val="8EB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Arial" panose="020B0604020202020204" pitchFamily="34" charset="0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46EAF2-E311-4E35-A6A7-DD23CA228DCC}"/>
              </a:ext>
            </a:extLst>
          </p:cNvPr>
          <p:cNvSpPr/>
          <p:nvPr/>
        </p:nvSpPr>
        <p:spPr bwMode="auto">
          <a:xfrm>
            <a:off x="837660" y="4220816"/>
            <a:ext cx="789341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- The following persons shall be punished by imprisonment with labor for not more than 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two years or a fine of not more than 20 million won</a:t>
            </a:r>
          </a:p>
          <a:p>
            <a:pPr marL="285750" indent="-285750">
              <a:buFontTx/>
              <a:buChar char="-"/>
              <a:defRPr/>
            </a:pPr>
            <a:endParaRPr lang="en-US" altLang="ko-KR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① A person who has performed construction engineering work without registration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② A construction business operator or housing construction registrant who has not  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    established or implemented a quality control plan or quality test plan or has not  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    conducted a quality test or inspection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③ A person who supplies or uses construction materials or components for </a:t>
            </a: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    which quality is not secured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>
              <a:defRPr/>
            </a:pPr>
            <a:r>
              <a:rPr lang="en-US" altLang="ko-KR" sz="1400" b="1" dirty="0">
                <a:latin typeface="Arial" panose="020B0604020202020204" pitchFamily="34" charset="0"/>
                <a:ea typeface="돋움" panose="020B0600000101010101" pitchFamily="50" charset="-127"/>
              </a:rPr>
              <a:t>  ④ Those who reuse returned ready-mix concrete without quality certification</a:t>
            </a:r>
            <a:endParaRPr lang="ko-KR" altLang="en-US" sz="1400" b="1" dirty="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12" name="Freeform 2642"/>
          <p:cNvSpPr>
            <a:spLocks noEditPoints="1"/>
          </p:cNvSpPr>
          <p:nvPr/>
        </p:nvSpPr>
        <p:spPr bwMode="auto">
          <a:xfrm>
            <a:off x="8407040" y="6011207"/>
            <a:ext cx="1800200" cy="1072424"/>
          </a:xfrm>
          <a:custGeom>
            <a:avLst/>
            <a:gdLst>
              <a:gd name="T0" fmla="*/ 232 w 508"/>
              <a:gd name="T1" fmla="*/ 269 h 308"/>
              <a:gd name="T2" fmla="*/ 173 w 508"/>
              <a:gd name="T3" fmla="*/ 269 h 308"/>
              <a:gd name="T4" fmla="*/ 149 w 508"/>
              <a:gd name="T5" fmla="*/ 225 h 308"/>
              <a:gd name="T6" fmla="*/ 100 w 508"/>
              <a:gd name="T7" fmla="*/ 219 h 308"/>
              <a:gd name="T8" fmla="*/ 66 w 508"/>
              <a:gd name="T9" fmla="*/ 269 h 308"/>
              <a:gd name="T10" fmla="*/ 65 w 508"/>
              <a:gd name="T11" fmla="*/ 229 h 308"/>
              <a:gd name="T12" fmla="*/ 136 w 508"/>
              <a:gd name="T13" fmla="*/ 203 h 308"/>
              <a:gd name="T14" fmla="*/ 263 w 508"/>
              <a:gd name="T15" fmla="*/ 236 h 308"/>
              <a:gd name="T16" fmla="*/ 157 w 508"/>
              <a:gd name="T17" fmla="*/ 284 h 308"/>
              <a:gd name="T18" fmla="*/ 120 w 508"/>
              <a:gd name="T19" fmla="*/ 308 h 308"/>
              <a:gd name="T20" fmla="*/ 87 w 508"/>
              <a:gd name="T21" fmla="*/ 291 h 308"/>
              <a:gd name="T22" fmla="*/ 83 w 508"/>
              <a:gd name="T23" fmla="*/ 254 h 308"/>
              <a:gd name="T24" fmla="*/ 120 w 508"/>
              <a:gd name="T25" fmla="*/ 229 h 308"/>
              <a:gd name="T26" fmla="*/ 153 w 508"/>
              <a:gd name="T27" fmla="*/ 247 h 308"/>
              <a:gd name="T28" fmla="*/ 140 w 508"/>
              <a:gd name="T29" fmla="*/ 269 h 308"/>
              <a:gd name="T30" fmla="*/ 112 w 508"/>
              <a:gd name="T31" fmla="*/ 249 h 308"/>
              <a:gd name="T32" fmla="*/ 105 w 508"/>
              <a:gd name="T33" fmla="*/ 284 h 308"/>
              <a:gd name="T34" fmla="*/ 138 w 508"/>
              <a:gd name="T35" fmla="*/ 277 h 308"/>
              <a:gd name="T36" fmla="*/ 431 w 508"/>
              <a:gd name="T37" fmla="*/ 4 h 308"/>
              <a:gd name="T38" fmla="*/ 385 w 508"/>
              <a:gd name="T39" fmla="*/ 151 h 308"/>
              <a:gd name="T40" fmla="*/ 416 w 508"/>
              <a:gd name="T41" fmla="*/ 2 h 308"/>
              <a:gd name="T42" fmla="*/ 330 w 508"/>
              <a:gd name="T43" fmla="*/ 6 h 308"/>
              <a:gd name="T44" fmla="*/ 217 w 508"/>
              <a:gd name="T45" fmla="*/ 70 h 308"/>
              <a:gd name="T46" fmla="*/ 228 w 508"/>
              <a:gd name="T47" fmla="*/ 157 h 308"/>
              <a:gd name="T48" fmla="*/ 304 w 508"/>
              <a:gd name="T49" fmla="*/ 183 h 308"/>
              <a:gd name="T50" fmla="*/ 343 w 508"/>
              <a:gd name="T51" fmla="*/ 284 h 308"/>
              <a:gd name="T52" fmla="*/ 306 w 508"/>
              <a:gd name="T53" fmla="*/ 308 h 308"/>
              <a:gd name="T54" fmla="*/ 273 w 508"/>
              <a:gd name="T55" fmla="*/ 291 h 308"/>
              <a:gd name="T56" fmla="*/ 269 w 508"/>
              <a:gd name="T57" fmla="*/ 254 h 308"/>
              <a:gd name="T58" fmla="*/ 306 w 508"/>
              <a:gd name="T59" fmla="*/ 229 h 308"/>
              <a:gd name="T60" fmla="*/ 339 w 508"/>
              <a:gd name="T61" fmla="*/ 247 h 308"/>
              <a:gd name="T62" fmla="*/ 326 w 508"/>
              <a:gd name="T63" fmla="*/ 269 h 308"/>
              <a:gd name="T64" fmla="*/ 297 w 508"/>
              <a:gd name="T65" fmla="*/ 249 h 308"/>
              <a:gd name="T66" fmla="*/ 291 w 508"/>
              <a:gd name="T67" fmla="*/ 284 h 308"/>
              <a:gd name="T68" fmla="*/ 324 w 508"/>
              <a:gd name="T69" fmla="*/ 277 h 308"/>
              <a:gd name="T70" fmla="*/ 460 w 508"/>
              <a:gd name="T71" fmla="*/ 229 h 308"/>
              <a:gd name="T72" fmla="*/ 466 w 508"/>
              <a:gd name="T73" fmla="*/ 269 h 308"/>
              <a:gd name="T74" fmla="*/ 440 w 508"/>
              <a:gd name="T75" fmla="*/ 306 h 308"/>
              <a:gd name="T76" fmla="*/ 403 w 508"/>
              <a:gd name="T77" fmla="*/ 302 h 308"/>
              <a:gd name="T78" fmla="*/ 387 w 508"/>
              <a:gd name="T79" fmla="*/ 269 h 308"/>
              <a:gd name="T80" fmla="*/ 411 w 508"/>
              <a:gd name="T81" fmla="*/ 232 h 308"/>
              <a:gd name="T82" fmla="*/ 448 w 508"/>
              <a:gd name="T83" fmla="*/ 236 h 308"/>
              <a:gd name="T84" fmla="*/ 466 w 508"/>
              <a:gd name="T85" fmla="*/ 269 h 308"/>
              <a:gd name="T86" fmla="*/ 425 w 508"/>
              <a:gd name="T87" fmla="*/ 249 h 308"/>
              <a:gd name="T88" fmla="*/ 405 w 508"/>
              <a:gd name="T89" fmla="*/ 269 h 308"/>
              <a:gd name="T90" fmla="*/ 435 w 508"/>
              <a:gd name="T91" fmla="*/ 288 h 308"/>
              <a:gd name="T92" fmla="*/ 341 w 508"/>
              <a:gd name="T93" fmla="*/ 229 h 308"/>
              <a:gd name="T94" fmla="*/ 359 w 508"/>
              <a:gd name="T95" fmla="*/ 269 h 308"/>
              <a:gd name="T96" fmla="*/ 374 w 508"/>
              <a:gd name="T97" fmla="*/ 256 h 308"/>
              <a:gd name="T98" fmla="*/ 479 w 508"/>
              <a:gd name="T99" fmla="*/ 48 h 308"/>
              <a:gd name="T100" fmla="*/ 170 w 508"/>
              <a:gd name="T101" fmla="*/ 203 h 308"/>
              <a:gd name="T102" fmla="*/ 59 w 508"/>
              <a:gd name="T103" fmla="*/ 214 h 308"/>
              <a:gd name="T104" fmla="*/ 39 w 508"/>
              <a:gd name="T105" fmla="*/ 80 h 308"/>
              <a:gd name="T106" fmla="*/ 77 w 508"/>
              <a:gd name="T107" fmla="*/ 65 h 308"/>
              <a:gd name="T108" fmla="*/ 120 w 508"/>
              <a:gd name="T109" fmla="*/ 186 h 308"/>
              <a:gd name="T110" fmla="*/ 19 w 508"/>
              <a:gd name="T111" fmla="*/ 175 h 308"/>
              <a:gd name="T112" fmla="*/ 81 w 508"/>
              <a:gd name="T113" fmla="*/ 142 h 308"/>
              <a:gd name="T114" fmla="*/ 77 w 508"/>
              <a:gd name="T115" fmla="*/ 81 h 308"/>
              <a:gd name="T116" fmla="*/ 19 w 508"/>
              <a:gd name="T117" fmla="*/ 175 h 30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508"/>
              <a:gd name="T178" fmla="*/ 0 h 308"/>
              <a:gd name="T179" fmla="*/ 508 w 508"/>
              <a:gd name="T180" fmla="*/ 308 h 308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508" h="308">
                <a:moveTo>
                  <a:pt x="256" y="245"/>
                </a:moveTo>
                <a:lnTo>
                  <a:pt x="232" y="245"/>
                </a:lnTo>
                <a:lnTo>
                  <a:pt x="232" y="264"/>
                </a:lnTo>
                <a:lnTo>
                  <a:pt x="232" y="269"/>
                </a:lnTo>
                <a:lnTo>
                  <a:pt x="228" y="275"/>
                </a:lnTo>
                <a:lnTo>
                  <a:pt x="223" y="277"/>
                </a:lnTo>
                <a:lnTo>
                  <a:pt x="217" y="278"/>
                </a:lnTo>
                <a:lnTo>
                  <a:pt x="173" y="278"/>
                </a:lnTo>
                <a:lnTo>
                  <a:pt x="173" y="269"/>
                </a:lnTo>
                <a:lnTo>
                  <a:pt x="173" y="258"/>
                </a:lnTo>
                <a:lnTo>
                  <a:pt x="170" y="247"/>
                </a:lnTo>
                <a:lnTo>
                  <a:pt x="164" y="240"/>
                </a:lnTo>
                <a:lnTo>
                  <a:pt x="158" y="231"/>
                </a:lnTo>
                <a:lnTo>
                  <a:pt x="149" y="225"/>
                </a:lnTo>
                <a:lnTo>
                  <a:pt x="140" y="219"/>
                </a:lnTo>
                <a:lnTo>
                  <a:pt x="131" y="216"/>
                </a:lnTo>
                <a:lnTo>
                  <a:pt x="120" y="216"/>
                </a:lnTo>
                <a:lnTo>
                  <a:pt x="109" y="216"/>
                </a:lnTo>
                <a:lnTo>
                  <a:pt x="100" y="219"/>
                </a:lnTo>
                <a:lnTo>
                  <a:pt x="90" y="225"/>
                </a:lnTo>
                <a:lnTo>
                  <a:pt x="81" y="231"/>
                </a:lnTo>
                <a:lnTo>
                  <a:pt x="76" y="240"/>
                </a:lnTo>
                <a:lnTo>
                  <a:pt x="70" y="247"/>
                </a:lnTo>
                <a:lnTo>
                  <a:pt x="66" y="258"/>
                </a:lnTo>
                <a:lnTo>
                  <a:pt x="66" y="269"/>
                </a:lnTo>
                <a:lnTo>
                  <a:pt x="66" y="278"/>
                </a:lnTo>
                <a:lnTo>
                  <a:pt x="0" y="278"/>
                </a:lnTo>
                <a:lnTo>
                  <a:pt x="0" y="229"/>
                </a:lnTo>
                <a:lnTo>
                  <a:pt x="65" y="229"/>
                </a:lnTo>
                <a:lnTo>
                  <a:pt x="76" y="218"/>
                </a:lnTo>
                <a:lnTo>
                  <a:pt x="88" y="208"/>
                </a:lnTo>
                <a:lnTo>
                  <a:pt x="103" y="203"/>
                </a:lnTo>
                <a:lnTo>
                  <a:pt x="120" y="201"/>
                </a:lnTo>
                <a:lnTo>
                  <a:pt x="136" y="203"/>
                </a:lnTo>
                <a:lnTo>
                  <a:pt x="151" y="208"/>
                </a:lnTo>
                <a:lnTo>
                  <a:pt x="164" y="218"/>
                </a:lnTo>
                <a:lnTo>
                  <a:pt x="175" y="229"/>
                </a:lnTo>
                <a:lnTo>
                  <a:pt x="271" y="229"/>
                </a:lnTo>
                <a:lnTo>
                  <a:pt x="263" y="236"/>
                </a:lnTo>
                <a:lnTo>
                  <a:pt x="256" y="245"/>
                </a:lnTo>
                <a:close/>
                <a:moveTo>
                  <a:pt x="158" y="269"/>
                </a:moveTo>
                <a:lnTo>
                  <a:pt x="158" y="269"/>
                </a:lnTo>
                <a:lnTo>
                  <a:pt x="158" y="277"/>
                </a:lnTo>
                <a:lnTo>
                  <a:pt x="157" y="284"/>
                </a:lnTo>
                <a:lnTo>
                  <a:pt x="153" y="291"/>
                </a:lnTo>
                <a:lnTo>
                  <a:pt x="147" y="297"/>
                </a:lnTo>
                <a:lnTo>
                  <a:pt x="142" y="302"/>
                </a:lnTo>
                <a:lnTo>
                  <a:pt x="135" y="306"/>
                </a:lnTo>
                <a:lnTo>
                  <a:pt x="127" y="308"/>
                </a:lnTo>
                <a:lnTo>
                  <a:pt x="120" y="308"/>
                </a:lnTo>
                <a:lnTo>
                  <a:pt x="112" y="308"/>
                </a:lnTo>
                <a:lnTo>
                  <a:pt x="105" y="306"/>
                </a:lnTo>
                <a:lnTo>
                  <a:pt x="98" y="302"/>
                </a:lnTo>
                <a:lnTo>
                  <a:pt x="92" y="297"/>
                </a:lnTo>
                <a:lnTo>
                  <a:pt x="87" y="291"/>
                </a:lnTo>
                <a:lnTo>
                  <a:pt x="83" y="284"/>
                </a:lnTo>
                <a:lnTo>
                  <a:pt x="81" y="277"/>
                </a:lnTo>
                <a:lnTo>
                  <a:pt x="79" y="269"/>
                </a:lnTo>
                <a:lnTo>
                  <a:pt x="81" y="262"/>
                </a:lnTo>
                <a:lnTo>
                  <a:pt x="83" y="254"/>
                </a:lnTo>
                <a:lnTo>
                  <a:pt x="87" y="247"/>
                </a:lnTo>
                <a:lnTo>
                  <a:pt x="92" y="242"/>
                </a:lnTo>
                <a:lnTo>
                  <a:pt x="98" y="236"/>
                </a:lnTo>
                <a:lnTo>
                  <a:pt x="105" y="232"/>
                </a:lnTo>
                <a:lnTo>
                  <a:pt x="112" y="231"/>
                </a:lnTo>
                <a:lnTo>
                  <a:pt x="120" y="229"/>
                </a:lnTo>
                <a:lnTo>
                  <a:pt x="127" y="231"/>
                </a:lnTo>
                <a:lnTo>
                  <a:pt x="135" y="232"/>
                </a:lnTo>
                <a:lnTo>
                  <a:pt x="142" y="236"/>
                </a:lnTo>
                <a:lnTo>
                  <a:pt x="147" y="242"/>
                </a:lnTo>
                <a:lnTo>
                  <a:pt x="153" y="247"/>
                </a:lnTo>
                <a:lnTo>
                  <a:pt x="157" y="254"/>
                </a:lnTo>
                <a:lnTo>
                  <a:pt x="158" y="262"/>
                </a:lnTo>
                <a:lnTo>
                  <a:pt x="158" y="269"/>
                </a:lnTo>
                <a:close/>
                <a:moveTo>
                  <a:pt x="140" y="269"/>
                </a:moveTo>
                <a:lnTo>
                  <a:pt x="140" y="269"/>
                </a:lnTo>
                <a:lnTo>
                  <a:pt x="138" y="260"/>
                </a:lnTo>
                <a:lnTo>
                  <a:pt x="135" y="254"/>
                </a:lnTo>
                <a:lnTo>
                  <a:pt x="127" y="249"/>
                </a:lnTo>
                <a:lnTo>
                  <a:pt x="120" y="249"/>
                </a:lnTo>
                <a:lnTo>
                  <a:pt x="112" y="249"/>
                </a:lnTo>
                <a:lnTo>
                  <a:pt x="105" y="254"/>
                </a:lnTo>
                <a:lnTo>
                  <a:pt x="101" y="260"/>
                </a:lnTo>
                <a:lnTo>
                  <a:pt x="100" y="269"/>
                </a:lnTo>
                <a:lnTo>
                  <a:pt x="101" y="277"/>
                </a:lnTo>
                <a:lnTo>
                  <a:pt x="105" y="284"/>
                </a:lnTo>
                <a:lnTo>
                  <a:pt x="112" y="288"/>
                </a:lnTo>
                <a:lnTo>
                  <a:pt x="120" y="289"/>
                </a:lnTo>
                <a:lnTo>
                  <a:pt x="127" y="288"/>
                </a:lnTo>
                <a:lnTo>
                  <a:pt x="135" y="284"/>
                </a:lnTo>
                <a:lnTo>
                  <a:pt x="138" y="277"/>
                </a:lnTo>
                <a:lnTo>
                  <a:pt x="140" y="269"/>
                </a:lnTo>
                <a:close/>
                <a:moveTo>
                  <a:pt x="468" y="34"/>
                </a:moveTo>
                <a:lnTo>
                  <a:pt x="459" y="6"/>
                </a:lnTo>
                <a:lnTo>
                  <a:pt x="431" y="4"/>
                </a:lnTo>
                <a:lnTo>
                  <a:pt x="457" y="70"/>
                </a:lnTo>
                <a:lnTo>
                  <a:pt x="468" y="34"/>
                </a:lnTo>
                <a:close/>
                <a:moveTo>
                  <a:pt x="311" y="181"/>
                </a:moveTo>
                <a:lnTo>
                  <a:pt x="311" y="181"/>
                </a:lnTo>
                <a:lnTo>
                  <a:pt x="385" y="151"/>
                </a:lnTo>
                <a:lnTo>
                  <a:pt x="398" y="146"/>
                </a:lnTo>
                <a:lnTo>
                  <a:pt x="411" y="137"/>
                </a:lnTo>
                <a:lnTo>
                  <a:pt x="427" y="122"/>
                </a:lnTo>
                <a:lnTo>
                  <a:pt x="449" y="100"/>
                </a:lnTo>
                <a:lnTo>
                  <a:pt x="451" y="94"/>
                </a:lnTo>
                <a:lnTo>
                  <a:pt x="416" y="2"/>
                </a:lnTo>
                <a:lnTo>
                  <a:pt x="385" y="0"/>
                </a:lnTo>
                <a:lnTo>
                  <a:pt x="361" y="0"/>
                </a:lnTo>
                <a:lnTo>
                  <a:pt x="344" y="0"/>
                </a:lnTo>
                <a:lnTo>
                  <a:pt x="330" y="6"/>
                </a:lnTo>
                <a:lnTo>
                  <a:pt x="256" y="34"/>
                </a:lnTo>
                <a:lnTo>
                  <a:pt x="249" y="37"/>
                </a:lnTo>
                <a:lnTo>
                  <a:pt x="241" y="43"/>
                </a:lnTo>
                <a:lnTo>
                  <a:pt x="228" y="56"/>
                </a:lnTo>
                <a:lnTo>
                  <a:pt x="217" y="70"/>
                </a:lnTo>
                <a:lnTo>
                  <a:pt x="206" y="85"/>
                </a:lnTo>
                <a:lnTo>
                  <a:pt x="206" y="92"/>
                </a:lnTo>
                <a:lnTo>
                  <a:pt x="210" y="105"/>
                </a:lnTo>
                <a:lnTo>
                  <a:pt x="217" y="131"/>
                </a:lnTo>
                <a:lnTo>
                  <a:pt x="228" y="157"/>
                </a:lnTo>
                <a:lnTo>
                  <a:pt x="241" y="175"/>
                </a:lnTo>
                <a:lnTo>
                  <a:pt x="258" y="179"/>
                </a:lnTo>
                <a:lnTo>
                  <a:pt x="276" y="183"/>
                </a:lnTo>
                <a:lnTo>
                  <a:pt x="295" y="183"/>
                </a:lnTo>
                <a:lnTo>
                  <a:pt x="304" y="183"/>
                </a:lnTo>
                <a:lnTo>
                  <a:pt x="311" y="181"/>
                </a:lnTo>
                <a:close/>
                <a:moveTo>
                  <a:pt x="344" y="269"/>
                </a:moveTo>
                <a:lnTo>
                  <a:pt x="344" y="269"/>
                </a:lnTo>
                <a:lnTo>
                  <a:pt x="344" y="277"/>
                </a:lnTo>
                <a:lnTo>
                  <a:pt x="343" y="284"/>
                </a:lnTo>
                <a:lnTo>
                  <a:pt x="339" y="291"/>
                </a:lnTo>
                <a:lnTo>
                  <a:pt x="333" y="297"/>
                </a:lnTo>
                <a:lnTo>
                  <a:pt x="328" y="302"/>
                </a:lnTo>
                <a:lnTo>
                  <a:pt x="321" y="306"/>
                </a:lnTo>
                <a:lnTo>
                  <a:pt x="313" y="308"/>
                </a:lnTo>
                <a:lnTo>
                  <a:pt x="306" y="308"/>
                </a:lnTo>
                <a:lnTo>
                  <a:pt x="297" y="308"/>
                </a:lnTo>
                <a:lnTo>
                  <a:pt x="289" y="306"/>
                </a:lnTo>
                <a:lnTo>
                  <a:pt x="284" y="302"/>
                </a:lnTo>
                <a:lnTo>
                  <a:pt x="278" y="297"/>
                </a:lnTo>
                <a:lnTo>
                  <a:pt x="273" y="291"/>
                </a:lnTo>
                <a:lnTo>
                  <a:pt x="269" y="284"/>
                </a:lnTo>
                <a:lnTo>
                  <a:pt x="267" y="277"/>
                </a:lnTo>
                <a:lnTo>
                  <a:pt x="265" y="269"/>
                </a:lnTo>
                <a:lnTo>
                  <a:pt x="267" y="262"/>
                </a:lnTo>
                <a:lnTo>
                  <a:pt x="269" y="254"/>
                </a:lnTo>
                <a:lnTo>
                  <a:pt x="273" y="247"/>
                </a:lnTo>
                <a:lnTo>
                  <a:pt x="278" y="242"/>
                </a:lnTo>
                <a:lnTo>
                  <a:pt x="284" y="236"/>
                </a:lnTo>
                <a:lnTo>
                  <a:pt x="289" y="232"/>
                </a:lnTo>
                <a:lnTo>
                  <a:pt x="297" y="231"/>
                </a:lnTo>
                <a:lnTo>
                  <a:pt x="306" y="229"/>
                </a:lnTo>
                <a:lnTo>
                  <a:pt x="313" y="231"/>
                </a:lnTo>
                <a:lnTo>
                  <a:pt x="321" y="232"/>
                </a:lnTo>
                <a:lnTo>
                  <a:pt x="328" y="236"/>
                </a:lnTo>
                <a:lnTo>
                  <a:pt x="333" y="242"/>
                </a:lnTo>
                <a:lnTo>
                  <a:pt x="339" y="247"/>
                </a:lnTo>
                <a:lnTo>
                  <a:pt x="343" y="254"/>
                </a:lnTo>
                <a:lnTo>
                  <a:pt x="344" y="262"/>
                </a:lnTo>
                <a:lnTo>
                  <a:pt x="344" y="269"/>
                </a:lnTo>
                <a:close/>
                <a:moveTo>
                  <a:pt x="326" y="269"/>
                </a:moveTo>
                <a:lnTo>
                  <a:pt x="326" y="269"/>
                </a:lnTo>
                <a:lnTo>
                  <a:pt x="324" y="260"/>
                </a:lnTo>
                <a:lnTo>
                  <a:pt x="321" y="254"/>
                </a:lnTo>
                <a:lnTo>
                  <a:pt x="313" y="249"/>
                </a:lnTo>
                <a:lnTo>
                  <a:pt x="306" y="249"/>
                </a:lnTo>
                <a:lnTo>
                  <a:pt x="297" y="249"/>
                </a:lnTo>
                <a:lnTo>
                  <a:pt x="291" y="254"/>
                </a:lnTo>
                <a:lnTo>
                  <a:pt x="286" y="260"/>
                </a:lnTo>
                <a:lnTo>
                  <a:pt x="284" y="269"/>
                </a:lnTo>
                <a:lnTo>
                  <a:pt x="286" y="277"/>
                </a:lnTo>
                <a:lnTo>
                  <a:pt x="291" y="284"/>
                </a:lnTo>
                <a:lnTo>
                  <a:pt x="297" y="288"/>
                </a:lnTo>
                <a:lnTo>
                  <a:pt x="306" y="289"/>
                </a:lnTo>
                <a:lnTo>
                  <a:pt x="313" y="288"/>
                </a:lnTo>
                <a:lnTo>
                  <a:pt x="321" y="284"/>
                </a:lnTo>
                <a:lnTo>
                  <a:pt x="324" y="277"/>
                </a:lnTo>
                <a:lnTo>
                  <a:pt x="326" y="269"/>
                </a:lnTo>
                <a:close/>
                <a:moveTo>
                  <a:pt x="475" y="245"/>
                </a:moveTo>
                <a:lnTo>
                  <a:pt x="497" y="245"/>
                </a:lnTo>
                <a:lnTo>
                  <a:pt x="497" y="229"/>
                </a:lnTo>
                <a:lnTo>
                  <a:pt x="460" y="229"/>
                </a:lnTo>
                <a:lnTo>
                  <a:pt x="468" y="236"/>
                </a:lnTo>
                <a:lnTo>
                  <a:pt x="475" y="245"/>
                </a:lnTo>
                <a:close/>
                <a:moveTo>
                  <a:pt x="466" y="269"/>
                </a:moveTo>
                <a:lnTo>
                  <a:pt x="466" y="269"/>
                </a:lnTo>
                <a:lnTo>
                  <a:pt x="464" y="277"/>
                </a:lnTo>
                <a:lnTo>
                  <a:pt x="462" y="284"/>
                </a:lnTo>
                <a:lnTo>
                  <a:pt x="459" y="291"/>
                </a:lnTo>
                <a:lnTo>
                  <a:pt x="453" y="297"/>
                </a:lnTo>
                <a:lnTo>
                  <a:pt x="448" y="302"/>
                </a:lnTo>
                <a:lnTo>
                  <a:pt x="440" y="306"/>
                </a:lnTo>
                <a:lnTo>
                  <a:pt x="433" y="308"/>
                </a:lnTo>
                <a:lnTo>
                  <a:pt x="425" y="308"/>
                </a:lnTo>
                <a:lnTo>
                  <a:pt x="418" y="308"/>
                </a:lnTo>
                <a:lnTo>
                  <a:pt x="411" y="306"/>
                </a:lnTo>
                <a:lnTo>
                  <a:pt x="403" y="302"/>
                </a:lnTo>
                <a:lnTo>
                  <a:pt x="398" y="297"/>
                </a:lnTo>
                <a:lnTo>
                  <a:pt x="392" y="291"/>
                </a:lnTo>
                <a:lnTo>
                  <a:pt x="389" y="284"/>
                </a:lnTo>
                <a:lnTo>
                  <a:pt x="387" y="277"/>
                </a:lnTo>
                <a:lnTo>
                  <a:pt x="387" y="269"/>
                </a:lnTo>
                <a:lnTo>
                  <a:pt x="387" y="262"/>
                </a:lnTo>
                <a:lnTo>
                  <a:pt x="389" y="254"/>
                </a:lnTo>
                <a:lnTo>
                  <a:pt x="392" y="247"/>
                </a:lnTo>
                <a:lnTo>
                  <a:pt x="398" y="242"/>
                </a:lnTo>
                <a:lnTo>
                  <a:pt x="403" y="236"/>
                </a:lnTo>
                <a:lnTo>
                  <a:pt x="411" y="232"/>
                </a:lnTo>
                <a:lnTo>
                  <a:pt x="418" y="231"/>
                </a:lnTo>
                <a:lnTo>
                  <a:pt x="425" y="229"/>
                </a:lnTo>
                <a:lnTo>
                  <a:pt x="433" y="231"/>
                </a:lnTo>
                <a:lnTo>
                  <a:pt x="440" y="232"/>
                </a:lnTo>
                <a:lnTo>
                  <a:pt x="448" y="236"/>
                </a:lnTo>
                <a:lnTo>
                  <a:pt x="453" y="242"/>
                </a:lnTo>
                <a:lnTo>
                  <a:pt x="459" y="247"/>
                </a:lnTo>
                <a:lnTo>
                  <a:pt x="462" y="254"/>
                </a:lnTo>
                <a:lnTo>
                  <a:pt x="464" y="262"/>
                </a:lnTo>
                <a:lnTo>
                  <a:pt x="466" y="269"/>
                </a:lnTo>
                <a:close/>
                <a:moveTo>
                  <a:pt x="446" y="269"/>
                </a:moveTo>
                <a:lnTo>
                  <a:pt x="446" y="269"/>
                </a:lnTo>
                <a:lnTo>
                  <a:pt x="446" y="260"/>
                </a:lnTo>
                <a:lnTo>
                  <a:pt x="440" y="254"/>
                </a:lnTo>
                <a:lnTo>
                  <a:pt x="435" y="249"/>
                </a:lnTo>
                <a:lnTo>
                  <a:pt x="425" y="249"/>
                </a:lnTo>
                <a:lnTo>
                  <a:pt x="418" y="249"/>
                </a:lnTo>
                <a:lnTo>
                  <a:pt x="411" y="254"/>
                </a:lnTo>
                <a:lnTo>
                  <a:pt x="407" y="260"/>
                </a:lnTo>
                <a:lnTo>
                  <a:pt x="405" y="269"/>
                </a:lnTo>
                <a:lnTo>
                  <a:pt x="407" y="277"/>
                </a:lnTo>
                <a:lnTo>
                  <a:pt x="411" y="284"/>
                </a:lnTo>
                <a:lnTo>
                  <a:pt x="418" y="288"/>
                </a:lnTo>
                <a:lnTo>
                  <a:pt x="425" y="289"/>
                </a:lnTo>
                <a:lnTo>
                  <a:pt x="435" y="288"/>
                </a:lnTo>
                <a:lnTo>
                  <a:pt x="440" y="284"/>
                </a:lnTo>
                <a:lnTo>
                  <a:pt x="446" y="277"/>
                </a:lnTo>
                <a:lnTo>
                  <a:pt x="446" y="269"/>
                </a:lnTo>
                <a:close/>
                <a:moveTo>
                  <a:pt x="390" y="229"/>
                </a:moveTo>
                <a:lnTo>
                  <a:pt x="341" y="229"/>
                </a:lnTo>
                <a:lnTo>
                  <a:pt x="348" y="236"/>
                </a:lnTo>
                <a:lnTo>
                  <a:pt x="354" y="247"/>
                </a:lnTo>
                <a:lnTo>
                  <a:pt x="357" y="256"/>
                </a:lnTo>
                <a:lnTo>
                  <a:pt x="359" y="269"/>
                </a:lnTo>
                <a:lnTo>
                  <a:pt x="359" y="278"/>
                </a:lnTo>
                <a:lnTo>
                  <a:pt x="372" y="278"/>
                </a:lnTo>
                <a:lnTo>
                  <a:pt x="372" y="269"/>
                </a:lnTo>
                <a:lnTo>
                  <a:pt x="374" y="256"/>
                </a:lnTo>
                <a:lnTo>
                  <a:pt x="378" y="247"/>
                </a:lnTo>
                <a:lnTo>
                  <a:pt x="383" y="236"/>
                </a:lnTo>
                <a:lnTo>
                  <a:pt x="390" y="229"/>
                </a:lnTo>
                <a:close/>
                <a:moveTo>
                  <a:pt x="508" y="48"/>
                </a:moveTo>
                <a:lnTo>
                  <a:pt x="479" y="48"/>
                </a:lnTo>
                <a:lnTo>
                  <a:pt x="435" y="197"/>
                </a:lnTo>
                <a:lnTo>
                  <a:pt x="228" y="197"/>
                </a:lnTo>
                <a:lnTo>
                  <a:pt x="186" y="89"/>
                </a:lnTo>
                <a:lnTo>
                  <a:pt x="170" y="89"/>
                </a:lnTo>
                <a:lnTo>
                  <a:pt x="170" y="203"/>
                </a:lnTo>
                <a:lnTo>
                  <a:pt x="181" y="214"/>
                </a:lnTo>
                <a:lnTo>
                  <a:pt x="497" y="214"/>
                </a:lnTo>
                <a:lnTo>
                  <a:pt x="497" y="72"/>
                </a:lnTo>
                <a:lnTo>
                  <a:pt x="508" y="72"/>
                </a:lnTo>
                <a:lnTo>
                  <a:pt x="508" y="48"/>
                </a:lnTo>
                <a:close/>
                <a:moveTo>
                  <a:pt x="59" y="214"/>
                </a:moveTo>
                <a:lnTo>
                  <a:pt x="0" y="214"/>
                </a:lnTo>
                <a:lnTo>
                  <a:pt x="0" y="175"/>
                </a:lnTo>
                <a:lnTo>
                  <a:pt x="28" y="98"/>
                </a:lnTo>
                <a:lnTo>
                  <a:pt x="33" y="85"/>
                </a:lnTo>
                <a:lnTo>
                  <a:pt x="39" y="80"/>
                </a:lnTo>
                <a:lnTo>
                  <a:pt x="44" y="74"/>
                </a:lnTo>
                <a:lnTo>
                  <a:pt x="50" y="70"/>
                </a:lnTo>
                <a:lnTo>
                  <a:pt x="57" y="67"/>
                </a:lnTo>
                <a:lnTo>
                  <a:pt x="66" y="65"/>
                </a:lnTo>
                <a:lnTo>
                  <a:pt x="77" y="65"/>
                </a:lnTo>
                <a:lnTo>
                  <a:pt x="153" y="65"/>
                </a:lnTo>
                <a:lnTo>
                  <a:pt x="153" y="194"/>
                </a:lnTo>
                <a:lnTo>
                  <a:pt x="138" y="188"/>
                </a:lnTo>
                <a:lnTo>
                  <a:pt x="120" y="186"/>
                </a:lnTo>
                <a:lnTo>
                  <a:pt x="101" y="188"/>
                </a:lnTo>
                <a:lnTo>
                  <a:pt x="85" y="194"/>
                </a:lnTo>
                <a:lnTo>
                  <a:pt x="72" y="203"/>
                </a:lnTo>
                <a:lnTo>
                  <a:pt x="59" y="214"/>
                </a:lnTo>
                <a:close/>
                <a:moveTo>
                  <a:pt x="19" y="175"/>
                </a:moveTo>
                <a:lnTo>
                  <a:pt x="19" y="175"/>
                </a:lnTo>
                <a:lnTo>
                  <a:pt x="31" y="173"/>
                </a:lnTo>
                <a:lnTo>
                  <a:pt x="44" y="168"/>
                </a:lnTo>
                <a:lnTo>
                  <a:pt x="55" y="162"/>
                </a:lnTo>
                <a:lnTo>
                  <a:pt x="65" y="155"/>
                </a:lnTo>
                <a:lnTo>
                  <a:pt x="81" y="142"/>
                </a:lnTo>
                <a:lnTo>
                  <a:pt x="87" y="137"/>
                </a:lnTo>
                <a:lnTo>
                  <a:pt x="92" y="133"/>
                </a:lnTo>
                <a:lnTo>
                  <a:pt x="125" y="120"/>
                </a:lnTo>
                <a:lnTo>
                  <a:pt x="125" y="81"/>
                </a:lnTo>
                <a:lnTo>
                  <a:pt x="77" y="81"/>
                </a:lnTo>
                <a:lnTo>
                  <a:pt x="65" y="83"/>
                </a:lnTo>
                <a:lnTo>
                  <a:pt x="55" y="89"/>
                </a:lnTo>
                <a:lnTo>
                  <a:pt x="48" y="94"/>
                </a:lnTo>
                <a:lnTo>
                  <a:pt x="44" y="103"/>
                </a:lnTo>
                <a:lnTo>
                  <a:pt x="19" y="175"/>
                </a:lnTo>
                <a:close/>
              </a:path>
            </a:pathLst>
          </a:custGeom>
          <a:solidFill>
            <a:srgbClr val="3434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165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bg1">
                <a:lumMod val="50000"/>
                <a:tint val="66000"/>
                <a:satMod val="160000"/>
              </a:schemeClr>
            </a:gs>
            <a:gs pos="50000">
              <a:schemeClr val="bg1">
                <a:lumMod val="50000"/>
                <a:tint val="44500"/>
                <a:satMod val="160000"/>
              </a:schemeClr>
            </a:gs>
            <a:gs pos="100000">
              <a:schemeClr val="bg1">
                <a:lumMod val="50000"/>
                <a:tint val="23500"/>
                <a:satMod val="160000"/>
              </a:schemeClr>
            </a:gs>
          </a:gsLst>
          <a:lin ang="16200000" scaled="1"/>
          <a:tileRect/>
        </a:gradFill>
        <a:ln w="12700">
          <a:solidFill>
            <a:schemeClr val="bg1">
              <a:lumMod val="95000"/>
            </a:schemeClr>
          </a:solidFill>
          <a:prstDash val="solid"/>
          <a:round/>
          <a:headEnd/>
          <a:tailEnd/>
        </a:ln>
      </a:spPr>
      <a:bodyPr wrap="none" anchor="ctr"/>
      <a:lstStyle>
        <a:defPPr algn="ctr">
          <a:defRPr/>
        </a:defPPr>
      </a:lstStyle>
    </a:spDef>
    <a:lnDef>
      <a:spPr>
        <a:ln>
          <a:solidFill>
            <a:srgbClr val="000000"/>
          </a:solidFill>
          <a:headEnd type="oval" w="sm" len="sm"/>
          <a:tailEnd type="oval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15636</TotalTime>
  <Words>2773</Words>
  <Application>Microsoft Office PowerPoint</Application>
  <PresentationFormat>사용자 지정</PresentationFormat>
  <Paragraphs>457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HY울릉도M</vt:lpstr>
      <vt:lpstr>굴림</vt:lpstr>
      <vt:lpstr>맑은 고딕</vt:lpstr>
      <vt:lpstr>-윤고딕340</vt:lpstr>
      <vt:lpstr>Arial</vt:lpstr>
      <vt:lpstr>Arial Black</vt:lpstr>
      <vt:lpstr>Wingdings</vt:lpstr>
      <vt:lpstr>Office 테마</vt:lpstr>
      <vt:lpstr>Quality Management Regulations and  Quality Management Test for  Construction Work Quality Management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AEPRC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KJH</dc:creator>
  <cp:lastModifiedBy>H77 PRO4</cp:lastModifiedBy>
  <cp:revision>950</cp:revision>
  <cp:lastPrinted>2022-02-21T02:32:28Z</cp:lastPrinted>
  <dcterms:created xsi:type="dcterms:W3CDTF">2009-08-04T14:14:04Z</dcterms:created>
  <dcterms:modified xsi:type="dcterms:W3CDTF">2022-04-12T14:22:16Z</dcterms:modified>
</cp:coreProperties>
</file>